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257" r:id="rId3"/>
    <p:sldId id="275" r:id="rId4"/>
    <p:sldId id="276" r:id="rId5"/>
    <p:sldId id="258" r:id="rId6"/>
    <p:sldId id="261" r:id="rId7"/>
    <p:sldId id="263" r:id="rId8"/>
    <p:sldId id="291" r:id="rId9"/>
    <p:sldId id="266" r:id="rId10"/>
    <p:sldId id="267" r:id="rId11"/>
    <p:sldId id="268" r:id="rId12"/>
    <p:sldId id="277" r:id="rId13"/>
    <p:sldId id="303" r:id="rId14"/>
    <p:sldId id="304" r:id="rId15"/>
    <p:sldId id="278" r:id="rId16"/>
    <p:sldId id="279" r:id="rId17"/>
    <p:sldId id="306" r:id="rId18"/>
    <p:sldId id="307" r:id="rId19"/>
    <p:sldId id="280" r:id="rId20"/>
    <p:sldId id="281" r:id="rId21"/>
    <p:sldId id="282" r:id="rId22"/>
    <p:sldId id="283" r:id="rId23"/>
    <p:sldId id="284" r:id="rId24"/>
    <p:sldId id="285" r:id="rId25"/>
    <p:sldId id="269" r:id="rId26"/>
    <p:sldId id="292" r:id="rId27"/>
    <p:sldId id="294" r:id="rId28"/>
    <p:sldId id="295" r:id="rId29"/>
    <p:sldId id="293" r:id="rId30"/>
    <p:sldId id="296" r:id="rId31"/>
    <p:sldId id="317" r:id="rId32"/>
    <p:sldId id="313" r:id="rId33"/>
    <p:sldId id="314" r:id="rId34"/>
    <p:sldId id="309" r:id="rId35"/>
    <p:sldId id="310" r:id="rId36"/>
    <p:sldId id="311" r:id="rId37"/>
    <p:sldId id="312" r:id="rId38"/>
    <p:sldId id="315" r:id="rId39"/>
    <p:sldId id="316" r:id="rId40"/>
    <p:sldId id="297" r:id="rId41"/>
    <p:sldId id="318" r:id="rId42"/>
    <p:sldId id="298" r:id="rId4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3" autoAdjust="0"/>
    <p:restoredTop sz="94660"/>
  </p:normalViewPr>
  <p:slideViewPr>
    <p:cSldViewPr>
      <p:cViewPr varScale="1">
        <p:scale>
          <a:sx n="45" d="100"/>
          <a:sy n="45" d="100"/>
        </p:scale>
        <p:origin x="-492"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B14BC71-EFF3-45FC-AD3B-95C0194B2AC3}" type="datetimeFigureOut">
              <a:rPr lang="ru-RU"/>
              <a:pPr>
                <a:defRPr/>
              </a:pPr>
              <a:t>17.12.2013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7CBA55D-6809-49B2-AC56-3940265955B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0C9074-7E0E-40C8-BA41-6F460A296A21}" type="slidenum">
              <a:rPr lang="ru-RU"/>
              <a:pPr fontAlgn="base">
                <a:spcBef>
                  <a:spcPct val="0"/>
                </a:spcBef>
                <a:spcAft>
                  <a:spcPct val="0"/>
                </a:spcAft>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3EB6BE66-1D80-43BD-B146-8E4003EF7E5F}" type="datetimeFigureOut">
              <a:rPr lang="ru-RU"/>
              <a:pPr>
                <a:defRPr/>
              </a:pPr>
              <a:t>17.12.2013</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81271ED9-43FF-4769-98E3-2B54B4F8A8F8}" type="slidenum">
              <a:rPr lang="ru-RU"/>
              <a:pPr>
                <a:defRPr/>
              </a:pPr>
              <a:t>‹#›</a:t>
            </a:fld>
            <a:endParaRPr lang="ru-RU"/>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7EE807DC-98BE-40E5-9A78-6F94A49BD4C8}" type="datetimeFigureOut">
              <a:rPr lang="ru-RU"/>
              <a:pPr>
                <a:defRPr/>
              </a:pPr>
              <a:t>17.12.2013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441A8221-0A23-4337-BCB4-9ECFEFF76150}" type="slidenum">
              <a:rPr lang="ru-RU"/>
              <a:pPr>
                <a:defRPr/>
              </a:pPr>
              <a:t>‹#›</a:t>
            </a:fld>
            <a:endParaRPr lang="ru-RU"/>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74131BBB-3972-4702-91FE-2773FADD71B6}" type="datetimeFigureOut">
              <a:rPr lang="ru-RU"/>
              <a:pPr>
                <a:defRPr/>
              </a:pPr>
              <a:t>17.12.2013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C9DABF39-1121-412D-8408-4B4A6565467B}" type="slidenum">
              <a:rPr lang="ru-RU"/>
              <a:pPr>
                <a:defRPr/>
              </a:pPr>
              <a:t>‹#›</a:t>
            </a:fld>
            <a:endParaRPr lang="ru-RU"/>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D3A4FB84-F738-476F-8774-23210466D5CA}" type="datetimeFigureOut">
              <a:rPr lang="ru-RU"/>
              <a:pPr>
                <a:defRPr/>
              </a:pPr>
              <a:t>17.12.2013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35DD9584-A7B7-468E-B5B3-66F52A488F31}" type="slidenum">
              <a:rPr lang="ru-RU"/>
              <a:pPr>
                <a:defRPr/>
              </a:pPr>
              <a:t>‹#›</a:t>
            </a:fld>
            <a:endParaRPr lang="ru-RU"/>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569DDF00-8FF3-4EE9-81DB-3671EF6A8B11}" type="datetimeFigureOut">
              <a:rPr lang="ru-RU"/>
              <a:pPr>
                <a:defRPr/>
              </a:pPr>
              <a:t>17.12.2013</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84C4BE28-8788-4CE5-B1FE-F4230A558172}" type="slidenum">
              <a:rPr lang="ru-RU"/>
              <a:pPr>
                <a:defRPr/>
              </a:pPr>
              <a:t>‹#›</a:t>
            </a:fld>
            <a:endParaRPr lang="ru-RU"/>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20CF6E48-95C6-4B1B-AFB7-149049925125}" type="datetimeFigureOut">
              <a:rPr lang="ru-RU"/>
              <a:pPr>
                <a:defRPr/>
              </a:pPr>
              <a:t>17.12.2013</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9F8D6131-119F-407A-A5F1-923E291284D9}" type="slidenum">
              <a:rPr lang="ru-RU"/>
              <a:pPr>
                <a:defRPr/>
              </a:pPr>
              <a:t>‹#›</a:t>
            </a:fld>
            <a:endParaRPr lang="ru-RU"/>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3E19DE6A-294E-4AFE-80A2-32ADD8D7A03B}" type="datetimeFigureOut">
              <a:rPr lang="ru-RU"/>
              <a:pPr>
                <a:defRPr/>
              </a:pPr>
              <a:t>17.12.2013</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16143174-5D25-4F3D-8478-59E338E2E9B0}" type="slidenum">
              <a:rPr lang="ru-RU"/>
              <a:pPr>
                <a:defRPr/>
              </a:pPr>
              <a:t>‹#›</a:t>
            </a:fld>
            <a:endParaRPr lang="ru-RU"/>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387E54AE-3361-4D3C-AA08-3F1045354086}" type="datetimeFigureOut">
              <a:rPr lang="ru-RU"/>
              <a:pPr>
                <a:defRPr/>
              </a:pPr>
              <a:t>17.12.2013</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9DD428A1-7240-4C13-A0D5-C2CE98E14D23}" type="slidenum">
              <a:rPr lang="ru-RU"/>
              <a:pPr>
                <a:defRPr/>
              </a:pPr>
              <a:t>‹#›</a:t>
            </a:fld>
            <a:endParaRPr lang="ru-RU"/>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04DBDA10-7707-4BEB-9CEB-A0E322977CD3}" type="datetimeFigureOut">
              <a:rPr lang="ru-RU"/>
              <a:pPr>
                <a:defRPr/>
              </a:pPr>
              <a:t>17.12.2013</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16E9389D-A29F-40D5-90BE-CD22D996D35D}" type="slidenum">
              <a:rPr lang="ru-RU"/>
              <a:pPr>
                <a:defRPr/>
              </a:pPr>
              <a:t>‹#›</a:t>
            </a:fld>
            <a:endParaRPr lang="ru-RU"/>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014B63B9-A058-4AF3-95BC-1A05F952EF09}" type="datetimeFigureOut">
              <a:rPr lang="ru-RU"/>
              <a:pPr>
                <a:defRPr/>
              </a:pPr>
              <a:t>17.12.2013</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481BC947-E640-4DC2-B490-A62D43F443F9}" type="slidenum">
              <a:rPr lang="ru-RU"/>
              <a:pPr>
                <a:defRPr/>
              </a:pPr>
              <a:t>‹#›</a:t>
            </a:fld>
            <a:endParaRPr lang="ru-RU"/>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D3213902-FC34-48CB-9780-4A5362E7A5A8}" type="datetimeFigureOut">
              <a:rPr lang="ru-RU"/>
              <a:pPr>
                <a:defRPr/>
              </a:pPr>
              <a:t>17.12.2013</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7943BFE7-D55D-41CC-9F0A-B7CCA60AF792}" type="slidenum">
              <a:rPr lang="ru-RU"/>
              <a:pPr>
                <a:defRPr/>
              </a:pPr>
              <a:t>‹#›</a:t>
            </a:fld>
            <a:endParaRPr lang="ru-RU"/>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71757B56-FF61-42BE-873D-F5DBF3081266}" type="datetimeFigureOut">
              <a:rPr lang="ru-RU"/>
              <a:pPr>
                <a:defRPr/>
              </a:pPr>
              <a:t>17.12.2013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6BB7683E-26DE-451C-87E8-335ADC8641F9}"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96" r:id="rId1"/>
    <p:sldLayoutId id="2147483691" r:id="rId2"/>
    <p:sldLayoutId id="2147483697" r:id="rId3"/>
    <p:sldLayoutId id="2147483692" r:id="rId4"/>
    <p:sldLayoutId id="2147483698" r:id="rId5"/>
    <p:sldLayoutId id="2147483693" r:id="rId6"/>
    <p:sldLayoutId id="2147483699" r:id="rId7"/>
    <p:sldLayoutId id="2147483700" r:id="rId8"/>
    <p:sldLayoutId id="2147483701" r:id="rId9"/>
    <p:sldLayoutId id="2147483694" r:id="rId10"/>
    <p:sldLayoutId id="2147483695" r:id="rId11"/>
  </p:sldLayoutIdLst>
  <p:transition spd="slow">
    <p:wedge/>
  </p:transition>
  <p:txStyles>
    <p:titleStyle>
      <a:lvl1pPr algn="l" rtl="0" fontAlgn="base">
        <a:spcBef>
          <a:spcPct val="0"/>
        </a:spcBef>
        <a:spcAft>
          <a:spcPct val="0"/>
        </a:spcAft>
        <a:defRPr sz="4300" kern="1200">
          <a:solidFill>
            <a:srgbClr val="69666E"/>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69666E"/>
          </a:solidFill>
          <a:latin typeface="Corbel" pitchFamily="34" charset="0"/>
        </a:defRPr>
      </a:lvl2pPr>
      <a:lvl3pPr algn="l" rtl="0" fontAlgn="base">
        <a:spcBef>
          <a:spcPct val="0"/>
        </a:spcBef>
        <a:spcAft>
          <a:spcPct val="0"/>
        </a:spcAft>
        <a:defRPr sz="4300">
          <a:solidFill>
            <a:srgbClr val="69666E"/>
          </a:solidFill>
          <a:latin typeface="Corbel" pitchFamily="34" charset="0"/>
        </a:defRPr>
      </a:lvl3pPr>
      <a:lvl4pPr algn="l" rtl="0" fontAlgn="base">
        <a:spcBef>
          <a:spcPct val="0"/>
        </a:spcBef>
        <a:spcAft>
          <a:spcPct val="0"/>
        </a:spcAft>
        <a:defRPr sz="4300">
          <a:solidFill>
            <a:srgbClr val="69666E"/>
          </a:solidFill>
          <a:latin typeface="Corbel" pitchFamily="34" charset="0"/>
        </a:defRPr>
      </a:lvl4pPr>
      <a:lvl5pPr algn="l" rtl="0" fontAlgn="base">
        <a:spcBef>
          <a:spcPct val="0"/>
        </a:spcBef>
        <a:spcAft>
          <a:spcPct val="0"/>
        </a:spcAft>
        <a:defRPr sz="4300">
          <a:solidFill>
            <a:srgbClr val="69666E"/>
          </a:solidFill>
          <a:latin typeface="Corbel" pitchFamily="34" charset="0"/>
        </a:defRPr>
      </a:lvl5pPr>
      <a:lvl6pPr marL="457200" algn="l" rtl="0" fontAlgn="base">
        <a:spcBef>
          <a:spcPct val="0"/>
        </a:spcBef>
        <a:spcAft>
          <a:spcPct val="0"/>
        </a:spcAft>
        <a:defRPr sz="4300">
          <a:solidFill>
            <a:srgbClr val="69666E"/>
          </a:solidFill>
          <a:latin typeface="Corbel" pitchFamily="34" charset="0"/>
        </a:defRPr>
      </a:lvl6pPr>
      <a:lvl7pPr marL="914400" algn="l" rtl="0" fontAlgn="base">
        <a:spcBef>
          <a:spcPct val="0"/>
        </a:spcBef>
        <a:spcAft>
          <a:spcPct val="0"/>
        </a:spcAft>
        <a:defRPr sz="4300">
          <a:solidFill>
            <a:srgbClr val="69666E"/>
          </a:solidFill>
          <a:latin typeface="Corbel" pitchFamily="34" charset="0"/>
        </a:defRPr>
      </a:lvl7pPr>
      <a:lvl8pPr marL="1371600" algn="l" rtl="0" fontAlgn="base">
        <a:spcBef>
          <a:spcPct val="0"/>
        </a:spcBef>
        <a:spcAft>
          <a:spcPct val="0"/>
        </a:spcAft>
        <a:defRPr sz="4300">
          <a:solidFill>
            <a:srgbClr val="69666E"/>
          </a:solidFill>
          <a:latin typeface="Corbel" pitchFamily="34" charset="0"/>
        </a:defRPr>
      </a:lvl8pPr>
      <a:lvl9pPr marL="1828800" algn="l" rtl="0" fontAlgn="base">
        <a:spcBef>
          <a:spcPct val="0"/>
        </a:spcBef>
        <a:spcAft>
          <a:spcPct val="0"/>
        </a:spcAft>
        <a:defRPr sz="4300">
          <a:solidFill>
            <a:srgbClr val="69666E"/>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6BB1C9"/>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6585CF"/>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76672"/>
            <a:ext cx="8458200" cy="1470025"/>
          </a:xfrm>
        </p:spPr>
        <p:txBody>
          <a:bodyPr/>
          <a:lstStyle/>
          <a:p>
            <a:pPr fontAlgn="auto">
              <a:spcAft>
                <a:spcPts val="0"/>
              </a:spcAft>
              <a:defRPr/>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Профессиональное </a:t>
            </a:r>
            <a:r>
              <a:rPr lang="ru-RU"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портфолио</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1042988" y="1557338"/>
            <a:ext cx="8101012" cy="954087"/>
          </a:xfrm>
          <a:prstGeom prst="rect">
            <a:avLst/>
          </a:prstGeom>
          <a:noFill/>
        </p:spPr>
        <p:txBody>
          <a:bodyPr>
            <a:spAutoFit/>
          </a:bodyPr>
          <a:lstStyle/>
          <a:p>
            <a:pPr fontAlgn="auto">
              <a:spcBef>
                <a:spcPts val="0"/>
              </a:spcBef>
              <a:spcAft>
                <a:spcPts val="0"/>
              </a:spcAft>
              <a:defRPr/>
            </a:pPr>
            <a:r>
              <a:rPr lang="ru-RU" sz="2800" b="1" dirty="0">
                <a:solidFill>
                  <a:schemeClr val="accent4">
                    <a:lumMod val="75000"/>
                  </a:schemeClr>
                </a:solidFill>
                <a:latin typeface="+mj-lt"/>
              </a:rPr>
              <a:t>з</a:t>
            </a:r>
            <a:r>
              <a:rPr lang="ru-RU" sz="2800" b="1" dirty="0">
                <a:solidFill>
                  <a:schemeClr val="accent4">
                    <a:lumMod val="75000"/>
                  </a:schemeClr>
                </a:solidFill>
                <a:latin typeface="+mj-lt"/>
              </a:rPr>
              <a:t>аместителя директора  по УВР</a:t>
            </a:r>
          </a:p>
          <a:p>
            <a:pPr fontAlgn="auto">
              <a:spcBef>
                <a:spcPts val="0"/>
              </a:spcBef>
              <a:spcAft>
                <a:spcPts val="0"/>
              </a:spcAft>
              <a:defRPr/>
            </a:pPr>
            <a:r>
              <a:rPr lang="ru-RU" sz="2800" b="1" dirty="0">
                <a:solidFill>
                  <a:schemeClr val="accent4">
                    <a:lumMod val="75000"/>
                  </a:schemeClr>
                </a:solidFill>
                <a:latin typeface="+mj-lt"/>
              </a:rPr>
              <a:t>                 МБОУ «СОШ №1им.А.Коцоева с. Гизель»</a:t>
            </a:r>
            <a:endParaRPr lang="ru-RU" sz="2800" b="1" dirty="0">
              <a:solidFill>
                <a:schemeClr val="accent4">
                  <a:lumMod val="75000"/>
                </a:schemeClr>
              </a:solidFill>
              <a:latin typeface="+mj-lt"/>
            </a:endParaRPr>
          </a:p>
        </p:txBody>
      </p:sp>
      <p:sp>
        <p:nvSpPr>
          <p:cNvPr id="5" name="Прямоугольник 4"/>
          <p:cNvSpPr/>
          <p:nvPr/>
        </p:nvSpPr>
        <p:spPr>
          <a:xfrm>
            <a:off x="4684381" y="3789040"/>
            <a:ext cx="4459619" cy="1938992"/>
          </a:xfrm>
          <a:prstGeom prst="rect">
            <a:avLst/>
          </a:prstGeom>
          <a:noFill/>
        </p:spPr>
        <p:txBody>
          <a:bodyPr wrap="none">
            <a:spAutoFit/>
          </a:bodyPr>
          <a:lstStyle/>
          <a:p>
            <a:pPr fontAlgn="auto">
              <a:spcBef>
                <a:spcPts val="0"/>
              </a:spcBef>
              <a:spcAft>
                <a:spcPts val="0"/>
              </a:spcAft>
              <a:defRPr/>
            </a:pPr>
            <a:r>
              <a:rPr lang="ru-RU" sz="4000" dirty="0">
                <a:ln w="18415" cmpd="sng">
                  <a:solidFill>
                    <a:srgbClr val="FFFFFF"/>
                  </a:solidFill>
                  <a:prstDash val="solid"/>
                </a:ln>
                <a:solidFill>
                  <a:srgbClr val="FFFFFF"/>
                </a:solidFill>
                <a:latin typeface="+mj-lt"/>
              </a:rPr>
              <a:t>      </a:t>
            </a:r>
            <a:r>
              <a:rPr lang="ru-RU" sz="4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Яхъяевой </a:t>
            </a:r>
          </a:p>
          <a:p>
            <a:pPr algn="ctr" fontAlgn="auto">
              <a:spcBef>
                <a:spcPts val="0"/>
              </a:spcBef>
              <a:spcAft>
                <a:spcPts val="0"/>
              </a:spcAft>
              <a:defRPr/>
            </a:pPr>
            <a:r>
              <a:rPr lang="ru-RU" sz="4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   Фатимы </a:t>
            </a:r>
          </a:p>
          <a:p>
            <a:pPr algn="ctr" fontAlgn="auto">
              <a:spcBef>
                <a:spcPts val="0"/>
              </a:spcBef>
              <a:spcAft>
                <a:spcPts val="0"/>
              </a:spcAft>
              <a:defRPr/>
            </a:pPr>
            <a:r>
              <a:rPr lang="ru-RU" sz="4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    Хазмуратовны</a:t>
            </a:r>
            <a:endParaRPr lang="ru-RU" sz="4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pic>
        <p:nvPicPr>
          <p:cNvPr id="14340" name="Picture 2" descr="http://ia130.odnoklassniki.ru/getImage?photoId=488958327541&amp;photoType=0"/>
          <p:cNvPicPr>
            <a:picLocks noChangeAspect="1" noChangeArrowheads="1"/>
          </p:cNvPicPr>
          <p:nvPr/>
        </p:nvPicPr>
        <p:blipFill>
          <a:blip r:embed="rId2"/>
          <a:srcRect/>
          <a:stretch>
            <a:fillRect/>
          </a:stretch>
        </p:blipFill>
        <p:spPr bwMode="auto">
          <a:xfrm>
            <a:off x="0" y="2943225"/>
            <a:ext cx="5219700" cy="391477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03350" y="692150"/>
            <a:ext cx="7740650" cy="4710113"/>
          </a:xfrm>
        </p:spPr>
        <p:txBody>
          <a:bodyPr>
            <a:noAutofit/>
          </a:bodyPr>
          <a:lstStyle/>
          <a:p>
            <a:pPr marL="365760" indent="-283464" fontAlgn="auto">
              <a:spcAft>
                <a:spcPts val="0"/>
              </a:spcAft>
              <a:buFont typeface="Wingdings 2"/>
              <a:buNone/>
              <a:defRPr/>
            </a:pPr>
            <a:r>
              <a:rPr lang="ru-RU" sz="1800" b="1" dirty="0" smtClean="0">
                <a:solidFill>
                  <a:schemeClr val="accent4">
                    <a:lumMod val="75000"/>
                  </a:schemeClr>
                </a:solidFill>
              </a:rPr>
              <a:t>Завуч всегда находится в центре всех событий, происходящих в школе, и главное  его предназначение - управлять человеческими судьбами, затронуть струнку каждого сердца, направлять его на нужное русло, на новые и новые грани  школьной жизни. </a:t>
            </a:r>
          </a:p>
          <a:p>
            <a:pPr marL="365760" indent="-283464" fontAlgn="auto">
              <a:spcAft>
                <a:spcPts val="0"/>
              </a:spcAft>
              <a:buFont typeface="Wingdings 2"/>
              <a:buNone/>
              <a:defRPr/>
            </a:pPr>
            <a:r>
              <a:rPr lang="ru-RU" sz="1800" b="1" dirty="0" smtClean="0">
                <a:solidFill>
                  <a:schemeClr val="accent4">
                    <a:lumMod val="75000"/>
                  </a:schemeClr>
                </a:solidFill>
              </a:rPr>
              <a:t>Сейчас,  в то время, когда вовсю звучат « качество образования»,</a:t>
            </a:r>
          </a:p>
          <a:p>
            <a:pPr marL="365760" indent="-283464" fontAlgn="auto">
              <a:spcAft>
                <a:spcPts val="0"/>
              </a:spcAft>
              <a:buFont typeface="Wingdings 2"/>
              <a:buNone/>
              <a:defRPr/>
            </a:pPr>
            <a:r>
              <a:rPr lang="ru-RU" sz="1800" b="1" dirty="0" smtClean="0">
                <a:solidFill>
                  <a:schemeClr val="accent4">
                    <a:lumMod val="75000"/>
                  </a:schemeClr>
                </a:solidFill>
              </a:rPr>
              <a:t> «наша новая школа», поистине хочется  создать школу «детской мечты», чтобы каждый ребенок чувствовал  комфорт, любовь взрослых, внимание родителей. И мы (хотя есть проблемы) должны  создавать  благоприятную атмосферу для получения детьми качественного обучения и воспитания. </a:t>
            </a:r>
          </a:p>
          <a:p>
            <a:pPr marL="365760" indent="-283464" fontAlgn="auto">
              <a:spcAft>
                <a:spcPts val="0"/>
              </a:spcAft>
              <a:buFont typeface="Wingdings 2"/>
              <a:buNone/>
              <a:defRPr/>
            </a:pPr>
            <a:r>
              <a:rPr lang="ru-RU" sz="1800" b="1" dirty="0" smtClean="0">
                <a:solidFill>
                  <a:schemeClr val="accent4">
                    <a:lumMod val="75000"/>
                  </a:schemeClr>
                </a:solidFill>
              </a:rPr>
              <a:t> Что нужно для качественного образования? Я рада тому, что поддержка школ  на уровне Правительства, Министерства, Управления образования дают ощутимую  пользу. Современные оборудованные классы, шагающий  в ногу со временем учитель,  социальная поддержка, живой интерес детей к получению знаний, к будущей профессии - вот  основные пути качества образования. Эти задачи решаемы только благодаря усилиям не только школы, но и всего  сообщества.</a:t>
            </a:r>
            <a:endParaRPr lang="ru-RU" sz="1800" b="1" dirty="0">
              <a:solidFill>
                <a:schemeClr val="accent4">
                  <a:lumMod val="75000"/>
                </a:schemeClr>
              </a:solidFill>
            </a:endParaRP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908720"/>
            <a:ext cx="8229600" cy="1143000"/>
          </a:xfrm>
        </p:spPr>
        <p:txBody>
          <a:bodyPr>
            <a:normAutofit fontScale="90000"/>
          </a:bodyPr>
          <a:lstStyle/>
          <a:p>
            <a:pPr fontAlgn="auto">
              <a:spcAft>
                <a:spcPts val="0"/>
              </a:spcAft>
              <a:defRPr/>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Основные направления деятельности в организации образовательного пространства школы </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827088" y="2492375"/>
            <a:ext cx="7859712" cy="1223963"/>
          </a:xfrm>
        </p:spPr>
        <p:txBody>
          <a:bodyPr>
            <a:normAutofit/>
          </a:bodyPr>
          <a:lstStyle/>
          <a:p>
            <a:pPr marL="365760" indent="-283464" fontAlgn="auto">
              <a:spcAft>
                <a:spcPts val="0"/>
              </a:spcAft>
              <a:buFont typeface="Wingdings 2"/>
              <a:buChar char=""/>
              <a:defRPr/>
            </a:pPr>
            <a:r>
              <a:rPr lang="ru-RU" b="1" dirty="0" smtClean="0">
                <a:solidFill>
                  <a:schemeClr val="accent4">
                    <a:lumMod val="75000"/>
                  </a:schemeClr>
                </a:solidFill>
                <a:latin typeface="+mj-lt"/>
              </a:rPr>
              <a:t>Работа по выполнению закона “Об образовании”</a:t>
            </a:r>
          </a:p>
          <a:p>
            <a:pPr marL="365760" indent="-283464" fontAlgn="auto">
              <a:spcAft>
                <a:spcPts val="0"/>
              </a:spcAft>
              <a:buFont typeface="Wingdings 2"/>
              <a:buNone/>
              <a:defRPr/>
            </a:pPr>
            <a:endParaRPr lang="ru-RU" b="1" dirty="0">
              <a:solidFill>
                <a:schemeClr val="accent4">
                  <a:lumMod val="75000"/>
                </a:schemeClr>
              </a:solidFill>
              <a:latin typeface="+mj-lt"/>
            </a:endParaRPr>
          </a:p>
        </p:txBody>
      </p:sp>
      <p:pic>
        <p:nvPicPr>
          <p:cNvPr id="24579" name="Picture 2" descr="http://bda-expert.com/files/zakon-ob-obrazovanii.jpg"/>
          <p:cNvPicPr>
            <a:picLocks noChangeAspect="1" noChangeArrowheads="1"/>
          </p:cNvPicPr>
          <p:nvPr/>
        </p:nvPicPr>
        <p:blipFill>
          <a:blip r:embed="rId3"/>
          <a:srcRect/>
          <a:stretch>
            <a:fillRect/>
          </a:stretch>
        </p:blipFill>
        <p:spPr bwMode="auto">
          <a:xfrm>
            <a:off x="4067175" y="3402013"/>
            <a:ext cx="3457575" cy="3455987"/>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0"/>
            <a:ext cx="8229600" cy="864096"/>
          </a:xfrm>
        </p:spPr>
        <p:txBody>
          <a:bodyPr>
            <a:normAutofit/>
          </a:bodyPr>
          <a:lstStyle/>
          <a:p>
            <a:pPr marL="365760" indent="-283464" algn="ctr" fontAlgn="auto">
              <a:spcAft>
                <a:spcPts val="0"/>
              </a:spcAft>
              <a:buFont typeface="Wingdings 2"/>
              <a:buNone/>
              <a:defRPr/>
            </a:pPr>
            <a:r>
              <a:rPr lang="ru-RU"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Методическая работа</a:t>
            </a:r>
          </a:p>
        </p:txBody>
      </p:sp>
      <p:sp>
        <p:nvSpPr>
          <p:cNvPr id="5" name="TextBox 4"/>
          <p:cNvSpPr txBox="1"/>
          <p:nvPr/>
        </p:nvSpPr>
        <p:spPr>
          <a:xfrm>
            <a:off x="1079500" y="836613"/>
            <a:ext cx="8064500" cy="1477962"/>
          </a:xfrm>
          <a:prstGeom prst="rect">
            <a:avLst/>
          </a:prstGeom>
          <a:noFill/>
        </p:spPr>
        <p:txBody>
          <a:bodyPr>
            <a:spAutoFit/>
          </a:bodyPr>
          <a:lstStyle/>
          <a:p>
            <a:pPr fontAlgn="auto">
              <a:spcBef>
                <a:spcPts val="0"/>
              </a:spcBef>
              <a:spcAft>
                <a:spcPts val="0"/>
              </a:spcAft>
              <a:defRPr/>
            </a:pPr>
            <a:r>
              <a:rPr lang="ru-RU" sz="2400" b="1" dirty="0">
                <a:solidFill>
                  <a:schemeClr val="accent4">
                    <a:lumMod val="75000"/>
                  </a:schemeClr>
                </a:solidFill>
                <a:latin typeface="+mj-lt"/>
              </a:rPr>
              <a:t>Важнейшим средством повышения профессионального мастерства учителей связывающим в единое целое всю систему работы школы является методическая работа.</a:t>
            </a:r>
          </a:p>
          <a:p>
            <a:pPr fontAlgn="auto">
              <a:spcBef>
                <a:spcPts val="0"/>
              </a:spcBef>
              <a:spcAft>
                <a:spcPts val="0"/>
              </a:spcAft>
              <a:defRPr/>
            </a:pPr>
            <a:r>
              <a:rPr lang="ru-RU" dirty="0">
                <a:latin typeface="+mn-lt"/>
              </a:rPr>
              <a:t> </a:t>
            </a:r>
            <a:endParaRPr lang="ru-RU" dirty="0">
              <a:latin typeface="+mn-lt"/>
            </a:endParaRPr>
          </a:p>
        </p:txBody>
      </p:sp>
      <p:pic>
        <p:nvPicPr>
          <p:cNvPr id="6" name="Рисунок 5" descr="20130411_132035.jpg"/>
          <p:cNvPicPr>
            <a:picLocks noChangeAspect="1"/>
          </p:cNvPicPr>
          <p:nvPr/>
        </p:nvPicPr>
        <p:blipFill>
          <a:blip r:embed="rId2" cstate="print"/>
          <a:stretch>
            <a:fillRect/>
          </a:stretch>
        </p:blipFill>
        <p:spPr>
          <a:xfrm>
            <a:off x="1979712" y="2276872"/>
            <a:ext cx="5724128" cy="4293096"/>
          </a:xfrm>
          <a:prstGeom prst="rect">
            <a:avLst/>
          </a:prstGeom>
          <a:ln w="228600" cap="sq" cmpd="thickThin">
            <a:solidFill>
              <a:schemeClr val="accent4">
                <a:lumMod val="75000"/>
              </a:schemeClr>
            </a:solidFill>
            <a:prstDash val="solid"/>
            <a:miter lim="800000"/>
          </a:ln>
          <a:effectLst>
            <a:innerShdw blurRad="76200">
              <a:srgbClr val="000000"/>
            </a:innerShdw>
          </a:effectLst>
        </p:spPr>
      </p:pic>
    </p:spTree>
  </p:cSld>
  <p:clrMapOvr>
    <a:masterClrMapping/>
  </p:clrMapOvr>
  <p:transition spd="slow">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1908175" y="1268413"/>
            <a:ext cx="5940425" cy="5324475"/>
          </a:xfrm>
          <a:prstGeom prst="rect">
            <a:avLst/>
          </a:prstGeom>
          <a:noFill/>
          <a:ln w="9525">
            <a:noFill/>
            <a:miter lim="800000"/>
            <a:headEnd/>
            <a:tailEnd/>
          </a:ln>
          <a:effectLst/>
        </p:spPr>
        <p:txBody>
          <a:bodyPr anchor="ctr">
            <a:spAutoFit/>
          </a:bodyPr>
          <a:lstStyle/>
          <a:p>
            <a:pPr indent="361950" algn="just" eaLnBrk="0" hangingPunct="0"/>
            <a:r>
              <a:rPr lang="ru-RU" sz="2000" b="1">
                <a:solidFill>
                  <a:srgbClr val="375BB0"/>
                </a:solidFill>
                <a:latin typeface="Corbel" pitchFamily="34" charset="0"/>
                <a:ea typeface="Times New Roman" pitchFamily="18" charset="0"/>
                <a:cs typeface="Arial" charset="0"/>
              </a:rPr>
              <a:t>– педсовет, методсовет;</a:t>
            </a:r>
          </a:p>
          <a:p>
            <a:pPr indent="361950" algn="just" eaLnBrk="0" hangingPunct="0"/>
            <a:r>
              <a:rPr lang="ru-RU" sz="2000" b="1">
                <a:solidFill>
                  <a:srgbClr val="375BB0"/>
                </a:solidFill>
                <a:latin typeface="Corbel" pitchFamily="34" charset="0"/>
                <a:ea typeface="Times New Roman" pitchFamily="18" charset="0"/>
                <a:cs typeface="Arial" charset="0"/>
              </a:rPr>
              <a:t>– организация методического дня, недели;</a:t>
            </a:r>
          </a:p>
          <a:p>
            <a:pPr indent="361950" algn="just" eaLnBrk="0" hangingPunct="0"/>
            <a:r>
              <a:rPr lang="ru-RU" sz="2000" b="1">
                <a:solidFill>
                  <a:srgbClr val="375BB0"/>
                </a:solidFill>
                <a:latin typeface="Corbel" pitchFamily="34" charset="0"/>
                <a:ea typeface="Times New Roman" pitchFamily="18" charset="0"/>
                <a:cs typeface="Arial" charset="0"/>
              </a:rPr>
              <a:t>– творческий отчет;</a:t>
            </a:r>
          </a:p>
          <a:p>
            <a:pPr indent="361950" algn="just" eaLnBrk="0" hangingPunct="0"/>
            <a:r>
              <a:rPr lang="ru-RU" sz="2000" b="1">
                <a:solidFill>
                  <a:srgbClr val="375BB0"/>
                </a:solidFill>
                <a:latin typeface="Corbel" pitchFamily="34" charset="0"/>
                <a:cs typeface="Times New Roman" pitchFamily="18" charset="0"/>
              </a:rPr>
              <a:t>– “Круглый стол”;</a:t>
            </a:r>
            <a:endParaRPr lang="ru-RU" sz="2000" b="1">
              <a:solidFill>
                <a:srgbClr val="375BB0"/>
              </a:solidFill>
              <a:latin typeface="Corbel" pitchFamily="34" charset="0"/>
              <a:cs typeface="Arial" charset="0"/>
            </a:endParaRPr>
          </a:p>
          <a:p>
            <a:pPr indent="361950" algn="just" eaLnBrk="0" hangingPunct="0"/>
            <a:r>
              <a:rPr lang="ru-RU" sz="2000" b="1">
                <a:solidFill>
                  <a:srgbClr val="375BB0"/>
                </a:solidFill>
                <a:latin typeface="Corbel" pitchFamily="34" charset="0"/>
                <a:cs typeface="Times New Roman" pitchFamily="18" charset="0"/>
              </a:rPr>
              <a:t>– презентация;</a:t>
            </a:r>
            <a:endParaRPr lang="ru-RU" sz="2000" b="1">
              <a:solidFill>
                <a:srgbClr val="375BB0"/>
              </a:solidFill>
              <a:latin typeface="Corbel" pitchFamily="34" charset="0"/>
              <a:cs typeface="Arial" charset="0"/>
            </a:endParaRPr>
          </a:p>
          <a:p>
            <a:pPr indent="361950" algn="just" eaLnBrk="0" hangingPunct="0"/>
            <a:r>
              <a:rPr lang="ru-RU" sz="2000" b="1">
                <a:solidFill>
                  <a:srgbClr val="375BB0"/>
                </a:solidFill>
                <a:latin typeface="Corbel" pitchFamily="34" charset="0"/>
                <a:cs typeface="Times New Roman" pitchFamily="18" charset="0"/>
              </a:rPr>
              <a:t>– доклады, выступления;</a:t>
            </a:r>
            <a:endParaRPr lang="ru-RU" sz="2000" b="1">
              <a:solidFill>
                <a:srgbClr val="375BB0"/>
              </a:solidFill>
              <a:latin typeface="Corbel" pitchFamily="34" charset="0"/>
              <a:cs typeface="Arial" charset="0"/>
            </a:endParaRPr>
          </a:p>
          <a:p>
            <a:pPr indent="361950" algn="just" eaLnBrk="0" hangingPunct="0"/>
            <a:r>
              <a:rPr lang="ru-RU" sz="2000" b="1">
                <a:solidFill>
                  <a:srgbClr val="375BB0"/>
                </a:solidFill>
                <a:latin typeface="Corbel" pitchFamily="34" charset="0"/>
                <a:cs typeface="Times New Roman" pitchFamily="18" charset="0"/>
              </a:rPr>
              <a:t>– семинары, семинары-практикумы;</a:t>
            </a:r>
            <a:endParaRPr lang="ru-RU" sz="2000" b="1">
              <a:solidFill>
                <a:srgbClr val="375BB0"/>
              </a:solidFill>
              <a:latin typeface="Corbel" pitchFamily="34" charset="0"/>
              <a:cs typeface="Arial" charset="0"/>
            </a:endParaRPr>
          </a:p>
          <a:p>
            <a:pPr indent="361950" algn="just" eaLnBrk="0" hangingPunct="0"/>
            <a:r>
              <a:rPr lang="ru-RU" sz="2000" b="1">
                <a:solidFill>
                  <a:srgbClr val="375BB0"/>
                </a:solidFill>
                <a:latin typeface="Corbel" pitchFamily="34" charset="0"/>
                <a:cs typeface="Times New Roman" pitchFamily="18" charset="0"/>
              </a:rPr>
              <a:t>– обсуждение проблем;</a:t>
            </a:r>
            <a:endParaRPr lang="ru-RU" sz="2000" b="1">
              <a:solidFill>
                <a:srgbClr val="375BB0"/>
              </a:solidFill>
              <a:latin typeface="Corbel" pitchFamily="34" charset="0"/>
              <a:cs typeface="Arial" charset="0"/>
            </a:endParaRPr>
          </a:p>
          <a:p>
            <a:pPr indent="361950" algn="just" eaLnBrk="0" hangingPunct="0"/>
            <a:r>
              <a:rPr lang="ru-RU" sz="2000" b="1">
                <a:solidFill>
                  <a:srgbClr val="375BB0"/>
                </a:solidFill>
                <a:latin typeface="Corbel" pitchFamily="34" charset="0"/>
                <a:cs typeface="Times New Roman" pitchFamily="18" charset="0"/>
              </a:rPr>
              <a:t>– самообразование, самоотчеты;</a:t>
            </a:r>
            <a:endParaRPr lang="ru-RU" sz="2000" b="1">
              <a:solidFill>
                <a:srgbClr val="375BB0"/>
              </a:solidFill>
              <a:latin typeface="Corbel" pitchFamily="34" charset="0"/>
              <a:cs typeface="Arial" charset="0"/>
            </a:endParaRPr>
          </a:p>
          <a:p>
            <a:pPr indent="361950" algn="just" eaLnBrk="0" hangingPunct="0"/>
            <a:r>
              <a:rPr lang="ru-RU" sz="2000" b="1">
                <a:solidFill>
                  <a:srgbClr val="375BB0"/>
                </a:solidFill>
                <a:latin typeface="Corbel" pitchFamily="34" charset="0"/>
                <a:cs typeface="Times New Roman" pitchFamily="18" charset="0"/>
              </a:rPr>
              <a:t>– выставки, смотры;</a:t>
            </a:r>
            <a:endParaRPr lang="ru-RU" sz="2000" b="1">
              <a:solidFill>
                <a:srgbClr val="375BB0"/>
              </a:solidFill>
              <a:latin typeface="Corbel" pitchFamily="34" charset="0"/>
              <a:cs typeface="Arial" charset="0"/>
            </a:endParaRPr>
          </a:p>
          <a:p>
            <a:pPr indent="361950" algn="just" eaLnBrk="0" hangingPunct="0"/>
            <a:r>
              <a:rPr lang="ru-RU" sz="2000" b="1">
                <a:solidFill>
                  <a:srgbClr val="375BB0"/>
                </a:solidFill>
                <a:latin typeface="Corbel" pitchFamily="34" charset="0"/>
                <a:cs typeface="Times New Roman" pitchFamily="18" charset="0"/>
              </a:rPr>
              <a:t>– анкетирование;</a:t>
            </a:r>
            <a:endParaRPr lang="ru-RU" sz="2000" b="1">
              <a:solidFill>
                <a:srgbClr val="375BB0"/>
              </a:solidFill>
              <a:latin typeface="Corbel" pitchFamily="34" charset="0"/>
              <a:cs typeface="Arial" charset="0"/>
            </a:endParaRPr>
          </a:p>
          <a:p>
            <a:pPr indent="361950" algn="just" eaLnBrk="0" hangingPunct="0"/>
            <a:r>
              <a:rPr lang="ru-RU" sz="2000" b="1">
                <a:solidFill>
                  <a:srgbClr val="375BB0"/>
                </a:solidFill>
                <a:latin typeface="Corbel" pitchFamily="34" charset="0"/>
                <a:cs typeface="Times New Roman" pitchFamily="18" charset="0"/>
              </a:rPr>
              <a:t>– наставничество;</a:t>
            </a:r>
            <a:endParaRPr lang="ru-RU" sz="2000" b="1">
              <a:solidFill>
                <a:srgbClr val="375BB0"/>
              </a:solidFill>
              <a:latin typeface="Corbel" pitchFamily="34" charset="0"/>
              <a:cs typeface="Arial" charset="0"/>
            </a:endParaRPr>
          </a:p>
          <a:p>
            <a:pPr indent="361950" algn="just" eaLnBrk="0" hangingPunct="0"/>
            <a:r>
              <a:rPr lang="ru-RU" sz="2000" b="1">
                <a:solidFill>
                  <a:srgbClr val="375BB0"/>
                </a:solidFill>
                <a:latin typeface="Corbel" pitchFamily="34" charset="0"/>
                <a:cs typeface="Times New Roman" pitchFamily="18" charset="0"/>
              </a:rPr>
              <a:t>– мастер-классы;</a:t>
            </a:r>
            <a:endParaRPr lang="ru-RU" sz="2000" b="1">
              <a:solidFill>
                <a:srgbClr val="375BB0"/>
              </a:solidFill>
              <a:latin typeface="Corbel" pitchFamily="34" charset="0"/>
              <a:cs typeface="Arial" charset="0"/>
            </a:endParaRPr>
          </a:p>
          <a:p>
            <a:pPr indent="361950" algn="just" eaLnBrk="0" hangingPunct="0"/>
            <a:r>
              <a:rPr lang="ru-RU" sz="2000" b="1">
                <a:solidFill>
                  <a:srgbClr val="375BB0"/>
                </a:solidFill>
                <a:latin typeface="Corbel" pitchFamily="34" charset="0"/>
                <a:cs typeface="Times New Roman" pitchFamily="18" charset="0"/>
              </a:rPr>
              <a:t>– предметные и межпредметные  МО;</a:t>
            </a:r>
            <a:endParaRPr lang="ru-RU" sz="2000" b="1">
              <a:solidFill>
                <a:srgbClr val="375BB0"/>
              </a:solidFill>
              <a:latin typeface="Corbel" pitchFamily="34" charset="0"/>
              <a:cs typeface="Arial" charset="0"/>
            </a:endParaRPr>
          </a:p>
          <a:p>
            <a:pPr indent="361950" algn="just" eaLnBrk="0" hangingPunct="0"/>
            <a:r>
              <a:rPr lang="ru-RU" sz="2000" b="1">
                <a:solidFill>
                  <a:srgbClr val="375BB0"/>
                </a:solidFill>
                <a:latin typeface="Corbel" pitchFamily="34" charset="0"/>
                <a:cs typeface="Times New Roman" pitchFamily="18" charset="0"/>
              </a:rPr>
              <a:t>– методические консультации;</a:t>
            </a:r>
            <a:endParaRPr lang="ru-RU" sz="2000" b="1">
              <a:solidFill>
                <a:srgbClr val="375BB0"/>
              </a:solidFill>
              <a:latin typeface="Corbel" pitchFamily="34" charset="0"/>
              <a:cs typeface="Arial" charset="0"/>
            </a:endParaRPr>
          </a:p>
          <a:p>
            <a:pPr indent="361950" algn="just" eaLnBrk="0" hangingPunct="0"/>
            <a:r>
              <a:rPr lang="ru-RU" sz="2000" b="1">
                <a:solidFill>
                  <a:srgbClr val="375BB0"/>
                </a:solidFill>
                <a:latin typeface="Corbel" pitchFamily="34" charset="0"/>
                <a:cs typeface="Times New Roman" pitchFamily="18" charset="0"/>
              </a:rPr>
              <a:t>– совещание при  директоре;</a:t>
            </a:r>
            <a:endParaRPr lang="ru-RU" sz="2000" b="1">
              <a:solidFill>
                <a:srgbClr val="375BB0"/>
              </a:solidFill>
              <a:latin typeface="Corbel" pitchFamily="34" charset="0"/>
              <a:cs typeface="Arial" charset="0"/>
            </a:endParaRPr>
          </a:p>
          <a:p>
            <a:pPr indent="361950" algn="just" eaLnBrk="0" hangingPunct="0"/>
            <a:r>
              <a:rPr lang="ru-RU" sz="2000" b="1">
                <a:solidFill>
                  <a:srgbClr val="375BB0"/>
                </a:solidFill>
                <a:latin typeface="Corbel" pitchFamily="34" charset="0"/>
                <a:cs typeface="Times New Roman" pitchFamily="18" charset="0"/>
              </a:rPr>
              <a:t> </a:t>
            </a:r>
            <a:endParaRPr lang="ru-RU" sz="2000" b="1">
              <a:solidFill>
                <a:srgbClr val="375BB0"/>
              </a:solidFill>
              <a:latin typeface="Corbel" pitchFamily="34" charset="0"/>
              <a:cs typeface="Arial" charset="0"/>
            </a:endParaRPr>
          </a:p>
        </p:txBody>
      </p:sp>
      <p:sp>
        <p:nvSpPr>
          <p:cNvPr id="4" name="Прямоугольник 3"/>
          <p:cNvSpPr/>
          <p:nvPr/>
        </p:nvSpPr>
        <p:spPr>
          <a:xfrm>
            <a:off x="1187624" y="332656"/>
            <a:ext cx="6410729" cy="646331"/>
          </a:xfrm>
          <a:prstGeom prst="rect">
            <a:avLst/>
          </a:prstGeom>
          <a:noFill/>
        </p:spPr>
        <p:txBody>
          <a:bodyPr wrap="none">
            <a:spAutoFit/>
          </a:bodyPr>
          <a:lstStyle/>
          <a:p>
            <a:pPr algn="ctr" fontAlgn="auto">
              <a:spcBef>
                <a:spcPts val="0"/>
              </a:spcBef>
              <a:spcAft>
                <a:spcPts val="0"/>
              </a:spcAft>
              <a:defRPr/>
            </a:pP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Формы методической работы:</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Tree>
  </p:cSld>
  <p:clrMapOvr>
    <a:masterClrMapping/>
  </p:clrMapOvr>
  <p:transition spd="slow">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59632" y="836712"/>
            <a:ext cx="7498080" cy="4800600"/>
          </a:xfrm>
        </p:spPr>
        <p:txBody>
          <a:bodyPr>
            <a:normAutofit fontScale="92500" lnSpcReduction="10000"/>
          </a:bodyPr>
          <a:lstStyle/>
          <a:p>
            <a:pPr marL="365760" indent="-283464" algn="ctr" fontAlgn="auto">
              <a:spcAft>
                <a:spcPts val="0"/>
              </a:spcAft>
              <a:buFont typeface="Wingdings 2"/>
              <a:buNone/>
              <a:defRPr/>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       Успешное решение задач обучения и воспитания подрастающего поколения во многом зависит от того, как организована работа методического объединения в школе.</a:t>
            </a:r>
          </a:p>
          <a:p>
            <a:pPr marL="365760" indent="-283464" algn="r" fontAlgn="auto">
              <a:spcAft>
                <a:spcPts val="0"/>
              </a:spcAft>
              <a:buFont typeface="Wingdings 2"/>
              <a:buNone/>
              <a:defRPr/>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Е.А. Ямбург</a:t>
            </a:r>
          </a:p>
          <a:p>
            <a:pPr marL="365760" indent="-283464" fontAlgn="auto">
              <a:spcAft>
                <a:spcPts val="0"/>
              </a:spcAft>
              <a:buFont typeface="Wingdings 2"/>
              <a:buNone/>
              <a:defRPr/>
            </a:pPr>
            <a:endParaRPr lang="ru-RU" sz="2800" dirty="0" smtClean="0"/>
          </a:p>
          <a:p>
            <a:pPr marL="365760" indent="-283464" fontAlgn="auto">
              <a:spcAft>
                <a:spcPts val="0"/>
              </a:spcAft>
              <a:buFont typeface="Wingdings 2"/>
              <a:buNone/>
              <a:defRPr/>
            </a:pPr>
            <a:r>
              <a:rPr lang="ru-RU" sz="2800" b="1" dirty="0" smtClean="0">
                <a:solidFill>
                  <a:schemeClr val="accent4">
                    <a:lumMod val="75000"/>
                  </a:schemeClr>
                </a:solidFill>
                <a:latin typeface="+mj-lt"/>
              </a:rPr>
              <a:t>В школе работает 5 методических объединений: </a:t>
            </a:r>
          </a:p>
          <a:p>
            <a:pPr marL="365760" indent="-283464" fontAlgn="auto">
              <a:spcAft>
                <a:spcPts val="0"/>
              </a:spcAft>
              <a:buFont typeface="Wingdings 2"/>
              <a:buChar char=""/>
              <a:defRPr/>
            </a:pPr>
            <a:r>
              <a:rPr lang="ru-RU" sz="2800" b="1" dirty="0" smtClean="0">
                <a:solidFill>
                  <a:schemeClr val="accent4">
                    <a:lumMod val="75000"/>
                  </a:schemeClr>
                </a:solidFill>
                <a:latin typeface="+mj-lt"/>
              </a:rPr>
              <a:t>МО учителей начальных классов </a:t>
            </a:r>
          </a:p>
          <a:p>
            <a:pPr marL="365760" indent="-283464" fontAlgn="auto">
              <a:spcAft>
                <a:spcPts val="0"/>
              </a:spcAft>
              <a:buFont typeface="Wingdings 2"/>
              <a:buChar char=""/>
              <a:defRPr/>
            </a:pPr>
            <a:r>
              <a:rPr lang="ru-RU" sz="2800" b="1" dirty="0" smtClean="0">
                <a:solidFill>
                  <a:schemeClr val="accent4">
                    <a:lumMod val="75000"/>
                  </a:schemeClr>
                </a:solidFill>
                <a:latin typeface="+mj-lt"/>
              </a:rPr>
              <a:t>МО учителей русского языка и литературы </a:t>
            </a:r>
          </a:p>
          <a:p>
            <a:pPr marL="365760" indent="-283464" fontAlgn="auto">
              <a:spcAft>
                <a:spcPts val="0"/>
              </a:spcAft>
              <a:buFont typeface="Wingdings 2"/>
              <a:buChar char=""/>
              <a:defRPr/>
            </a:pPr>
            <a:r>
              <a:rPr lang="ru-RU" sz="2800" b="1" dirty="0" smtClean="0">
                <a:solidFill>
                  <a:schemeClr val="accent4">
                    <a:lumMod val="75000"/>
                  </a:schemeClr>
                </a:solidFill>
                <a:latin typeface="+mj-lt"/>
              </a:rPr>
              <a:t>МО учителей осетинского языка и литературы</a:t>
            </a:r>
          </a:p>
          <a:p>
            <a:pPr marL="365760" indent="-283464" fontAlgn="auto">
              <a:spcAft>
                <a:spcPts val="0"/>
              </a:spcAft>
              <a:buFont typeface="Wingdings 2"/>
              <a:buChar char=""/>
              <a:defRPr/>
            </a:pPr>
            <a:r>
              <a:rPr lang="ru-RU" sz="2800" b="1" dirty="0" smtClean="0">
                <a:solidFill>
                  <a:schemeClr val="accent4">
                    <a:lumMod val="75000"/>
                  </a:schemeClr>
                </a:solidFill>
                <a:latin typeface="+mj-lt"/>
              </a:rPr>
              <a:t>МО учителей математического цикла</a:t>
            </a:r>
          </a:p>
          <a:p>
            <a:pPr marL="365760" indent="-283464" fontAlgn="auto">
              <a:spcAft>
                <a:spcPts val="0"/>
              </a:spcAft>
              <a:buFont typeface="Wingdings 2"/>
              <a:buChar char=""/>
              <a:defRPr/>
            </a:pPr>
            <a:r>
              <a:rPr lang="ru-RU" sz="2800" b="1" dirty="0" smtClean="0">
                <a:solidFill>
                  <a:schemeClr val="accent4">
                    <a:lumMod val="75000"/>
                  </a:schemeClr>
                </a:solidFill>
                <a:latin typeface="+mj-lt"/>
              </a:rPr>
              <a:t>МО классных руководителей</a:t>
            </a:r>
            <a:endParaRPr lang="ru-RU" sz="2800" b="1" dirty="0">
              <a:solidFill>
                <a:schemeClr val="accent4">
                  <a:lumMod val="75000"/>
                </a:schemeClr>
              </a:solidFill>
              <a:latin typeface="+mj-lt"/>
            </a:endParaRPr>
          </a:p>
        </p:txBody>
      </p:sp>
    </p:spTree>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0"/>
            <a:ext cx="8229600" cy="1124744"/>
          </a:xfrm>
        </p:spPr>
        <p:txBody>
          <a:bodyPr>
            <a:normAutofit fontScale="92500"/>
          </a:bodyPr>
          <a:lstStyle/>
          <a:p>
            <a:pPr marL="365760" indent="-283464" algn="ctr" fontAlgn="auto">
              <a:spcAft>
                <a:spcPts val="0"/>
              </a:spcAft>
              <a:buFont typeface="Wingdings 2"/>
              <a:buNone/>
              <a:defRPr/>
            </a:pPr>
            <a:r>
              <a:rPr lang="ru-RU"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Работа с педагогическими кадрами</a:t>
            </a:r>
          </a:p>
        </p:txBody>
      </p:sp>
      <p:sp>
        <p:nvSpPr>
          <p:cNvPr id="34817" name="Rectangle 1"/>
          <p:cNvSpPr>
            <a:spLocks noChangeArrowheads="1"/>
          </p:cNvSpPr>
          <p:nvPr/>
        </p:nvSpPr>
        <p:spPr bwMode="auto">
          <a:xfrm>
            <a:off x="1042988" y="981075"/>
            <a:ext cx="9145587" cy="2676525"/>
          </a:xfrm>
          <a:prstGeom prst="rect">
            <a:avLst/>
          </a:prstGeom>
          <a:noFill/>
          <a:ln w="9525">
            <a:noFill/>
            <a:miter lim="800000"/>
            <a:headEnd/>
            <a:tailEnd/>
          </a:ln>
          <a:effectLst/>
        </p:spPr>
        <p:txBody>
          <a:bodyPr anchor="ctr">
            <a:spAutoFit/>
          </a:bodyPr>
          <a:lstStyle/>
          <a:p>
            <a:pPr>
              <a:defRPr/>
            </a:pPr>
            <a:r>
              <a:rPr lang="ru-RU" sz="2800" b="1" dirty="0">
                <a:solidFill>
                  <a:schemeClr val="accent4">
                    <a:lumMod val="75000"/>
                  </a:schemeClr>
                </a:solidFill>
                <a:latin typeface="+mj-lt"/>
                <a:ea typeface="Calibri" pitchFamily="34" charset="0"/>
                <a:cs typeface="Times New Roman" pitchFamily="18" charset="0"/>
              </a:rPr>
              <a:t>Цель: обеспечить повышение квалификации, </a:t>
            </a:r>
          </a:p>
          <a:p>
            <a:pPr>
              <a:defRPr/>
            </a:pPr>
            <a:r>
              <a:rPr lang="ru-RU" sz="2800" b="1" dirty="0">
                <a:solidFill>
                  <a:schemeClr val="accent4">
                    <a:lumMod val="75000"/>
                  </a:schemeClr>
                </a:solidFill>
                <a:latin typeface="+mj-lt"/>
                <a:ea typeface="Calibri" pitchFamily="34" charset="0"/>
                <a:cs typeface="Times New Roman" pitchFamily="18" charset="0"/>
              </a:rPr>
              <a:t>непрерывного совершенствования  </a:t>
            </a:r>
          </a:p>
          <a:p>
            <a:pPr>
              <a:defRPr/>
            </a:pPr>
            <a:r>
              <a:rPr lang="ru-RU" sz="2800" b="1" dirty="0">
                <a:solidFill>
                  <a:schemeClr val="accent4">
                    <a:lumMod val="75000"/>
                  </a:schemeClr>
                </a:solidFill>
                <a:latin typeface="+mj-lt"/>
                <a:ea typeface="Calibri" pitchFamily="34" charset="0"/>
                <a:cs typeface="Times New Roman" pitchFamily="18" charset="0"/>
              </a:rPr>
              <a:t>педагогического мастерства учителя его </a:t>
            </a:r>
          </a:p>
          <a:p>
            <a:pPr>
              <a:defRPr/>
            </a:pPr>
            <a:r>
              <a:rPr lang="ru-RU" sz="2800" b="1" dirty="0">
                <a:solidFill>
                  <a:schemeClr val="accent4">
                    <a:lumMod val="75000"/>
                  </a:schemeClr>
                </a:solidFill>
                <a:latin typeface="+mj-lt"/>
                <a:ea typeface="Calibri" pitchFamily="34" charset="0"/>
                <a:cs typeface="Times New Roman" pitchFamily="18" charset="0"/>
              </a:rPr>
              <a:t>эрудиции и компетентности</a:t>
            </a:r>
          </a:p>
          <a:p>
            <a:pPr>
              <a:defRPr/>
            </a:pPr>
            <a:r>
              <a:rPr lang="ru-RU" sz="2800" b="1" dirty="0">
                <a:solidFill>
                  <a:schemeClr val="accent4">
                    <a:lumMod val="75000"/>
                  </a:schemeClr>
                </a:solidFill>
                <a:latin typeface="+mj-lt"/>
                <a:ea typeface="Calibri" pitchFamily="34" charset="0"/>
                <a:cs typeface="Times New Roman" pitchFamily="18" charset="0"/>
              </a:rPr>
              <a:t> в области определенного учебного предмета и</a:t>
            </a:r>
          </a:p>
          <a:p>
            <a:pPr>
              <a:defRPr/>
            </a:pPr>
            <a:r>
              <a:rPr lang="ru-RU" sz="2800" b="1" dirty="0">
                <a:solidFill>
                  <a:schemeClr val="accent4">
                    <a:lumMod val="75000"/>
                  </a:schemeClr>
                </a:solidFill>
                <a:latin typeface="+mj-lt"/>
                <a:ea typeface="Calibri" pitchFamily="34" charset="0"/>
                <a:cs typeface="Times New Roman" pitchFamily="18" charset="0"/>
              </a:rPr>
              <a:t> методики его преподавания</a:t>
            </a:r>
            <a:endParaRPr lang="ru-RU" sz="2800" b="1" dirty="0">
              <a:solidFill>
                <a:schemeClr val="accent4">
                  <a:lumMod val="75000"/>
                </a:schemeClr>
              </a:solidFill>
              <a:latin typeface="+mj-lt"/>
              <a:cs typeface="Arial" pitchFamily="34" charset="0"/>
            </a:endParaRPr>
          </a:p>
        </p:txBody>
      </p:sp>
      <p:pic>
        <p:nvPicPr>
          <p:cNvPr id="5" name="Picture 6" descr="G:\5555555\P1000514.JPG"/>
          <p:cNvPicPr>
            <a:picLocks noChangeAspect="1" noChangeArrowheads="1"/>
          </p:cNvPicPr>
          <p:nvPr/>
        </p:nvPicPr>
        <p:blipFill>
          <a:blip r:embed="rId2" cstate="print"/>
          <a:srcRect/>
          <a:stretch>
            <a:fillRect/>
          </a:stretch>
        </p:blipFill>
        <p:spPr bwMode="auto">
          <a:xfrm>
            <a:off x="2267744" y="3933056"/>
            <a:ext cx="4104456" cy="2677190"/>
          </a:xfrm>
          <a:prstGeom prst="rect">
            <a:avLst/>
          </a:prstGeom>
          <a:ln w="228600" cap="sq" cmpd="thickThin">
            <a:solidFill>
              <a:schemeClr val="accent4">
                <a:lumMod val="75000"/>
              </a:schemeClr>
            </a:solidFill>
            <a:prstDash val="solid"/>
            <a:miter lim="800000"/>
          </a:ln>
          <a:effectLst>
            <a:innerShdw blurRad="76200">
              <a:srgbClr val="000000"/>
            </a:innerShdw>
          </a:effectLst>
        </p:spPr>
      </p:pic>
    </p:spTree>
  </p:cSld>
  <p:clrMapOvr>
    <a:masterClrMapping/>
  </p:clrMapOvr>
  <p:transition spd="slow">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0"/>
            <a:ext cx="8229600" cy="476672"/>
          </a:xfrm>
        </p:spPr>
        <p:txBody>
          <a:bodyPr>
            <a:noAutofit/>
          </a:bodyPr>
          <a:lstStyle/>
          <a:p>
            <a:pPr marL="365760" indent="-283464" fontAlgn="auto">
              <a:spcAft>
                <a:spcPts val="0"/>
              </a:spcAft>
              <a:buFont typeface="Wingdings 2"/>
              <a:buNone/>
              <a:defRPr/>
            </a:pP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Профориентационная</a:t>
            </a: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работа   </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22" name="Рисунок 3" descr="2013-02-19 10.41.13.jpg"/>
          <p:cNvPicPr>
            <a:picLocks noChangeAspect="1"/>
          </p:cNvPicPr>
          <p:nvPr/>
        </p:nvPicPr>
        <p:blipFill>
          <a:blip r:embed="rId2"/>
          <a:srcRect/>
          <a:stretch>
            <a:fillRect/>
          </a:stretch>
        </p:blipFill>
        <p:spPr bwMode="auto">
          <a:xfrm>
            <a:off x="0" y="2420938"/>
            <a:ext cx="4140200" cy="3105150"/>
          </a:xfrm>
          <a:prstGeom prst="rect">
            <a:avLst/>
          </a:prstGeom>
          <a:noFill/>
          <a:ln w="9525">
            <a:noFill/>
            <a:miter lim="800000"/>
            <a:headEnd/>
            <a:tailEnd/>
          </a:ln>
        </p:spPr>
      </p:pic>
      <p:pic>
        <p:nvPicPr>
          <p:cNvPr id="30723" name="Рисунок 4" descr="2013-02-19 10.41.33.jpg"/>
          <p:cNvPicPr>
            <a:picLocks noChangeAspect="1"/>
          </p:cNvPicPr>
          <p:nvPr/>
        </p:nvPicPr>
        <p:blipFill>
          <a:blip r:embed="rId3"/>
          <a:srcRect/>
          <a:stretch>
            <a:fillRect/>
          </a:stretch>
        </p:blipFill>
        <p:spPr bwMode="auto">
          <a:xfrm>
            <a:off x="4716463" y="3536950"/>
            <a:ext cx="4427537" cy="3321050"/>
          </a:xfrm>
          <a:prstGeom prst="rect">
            <a:avLst/>
          </a:prstGeom>
          <a:noFill/>
          <a:ln w="9525">
            <a:noFill/>
            <a:miter lim="800000"/>
            <a:headEnd/>
            <a:tailEnd/>
          </a:ln>
        </p:spPr>
      </p:pic>
      <p:sp>
        <p:nvSpPr>
          <p:cNvPr id="6" name="Прямоугольник 5"/>
          <p:cNvSpPr/>
          <p:nvPr/>
        </p:nvSpPr>
        <p:spPr>
          <a:xfrm>
            <a:off x="1042988" y="908050"/>
            <a:ext cx="8101012" cy="1201738"/>
          </a:xfrm>
          <a:prstGeom prst="rect">
            <a:avLst/>
          </a:prstGeom>
        </p:spPr>
        <p:txBody>
          <a:bodyPr>
            <a:spAutoFit/>
          </a:bodyPr>
          <a:lstStyle/>
          <a:p>
            <a:pPr fontAlgn="auto">
              <a:spcBef>
                <a:spcPts val="0"/>
              </a:spcBef>
              <a:spcAft>
                <a:spcPts val="0"/>
              </a:spcAft>
              <a:defRPr/>
            </a:pPr>
            <a:r>
              <a:rPr lang="ru-RU" sz="2400" b="1" dirty="0">
                <a:solidFill>
                  <a:schemeClr val="accent4">
                    <a:lumMod val="75000"/>
                  </a:schemeClr>
                </a:solidFill>
                <a:latin typeface="+mj-lt"/>
              </a:rPr>
              <a:t>Цель: оказания </a:t>
            </a:r>
            <a:r>
              <a:rPr lang="ru-RU" sz="2400" b="1" dirty="0" err="1">
                <a:solidFill>
                  <a:schemeClr val="accent4">
                    <a:lumMod val="75000"/>
                  </a:schemeClr>
                </a:solidFill>
                <a:latin typeface="+mj-lt"/>
              </a:rPr>
              <a:t>профориентационной</a:t>
            </a:r>
            <a:r>
              <a:rPr lang="ru-RU" sz="2400" b="1" dirty="0">
                <a:solidFill>
                  <a:schemeClr val="accent4">
                    <a:lumMod val="75000"/>
                  </a:schemeClr>
                </a:solidFill>
                <a:latin typeface="+mj-lt"/>
              </a:rPr>
              <a:t> поддержки учащимся в процессе выбора профиля обучения и сферы будущей профессиональной деятельности</a:t>
            </a:r>
            <a:endParaRPr lang="ru-RU" sz="2400" b="1" dirty="0">
              <a:solidFill>
                <a:schemeClr val="accent4">
                  <a:lumMod val="75000"/>
                </a:schemeClr>
              </a:solidFill>
              <a:latin typeface="+mj-lt"/>
            </a:endParaRPr>
          </a:p>
        </p:txBody>
      </p:sp>
    </p:spTree>
  </p:cSld>
  <p:clrMapOvr>
    <a:masterClrMapping/>
  </p:clrMapOvr>
  <p:transition spd="slow">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46238" y="981075"/>
            <a:ext cx="7497762" cy="4800600"/>
          </a:xfrm>
        </p:spPr>
        <p:txBody>
          <a:bodyPr>
            <a:normAutofit fontScale="70000" lnSpcReduction="20000"/>
          </a:bodyPr>
          <a:lstStyle/>
          <a:p>
            <a:pPr marL="365760" indent="-283464" fontAlgn="auto">
              <a:spcAft>
                <a:spcPts val="0"/>
              </a:spcAft>
              <a:buFont typeface="Wingdings 2"/>
              <a:buNone/>
              <a:defRPr/>
            </a:pPr>
            <a:r>
              <a:rPr lang="ru-RU" b="1" dirty="0" smtClean="0">
                <a:solidFill>
                  <a:schemeClr val="accent4">
                    <a:lumMod val="75000"/>
                  </a:schemeClr>
                </a:solidFill>
                <a:latin typeface="+mj-lt"/>
              </a:rPr>
              <a:t>Цели профильного обучения:</a:t>
            </a:r>
          </a:p>
          <a:p>
            <a:pPr marL="365760" indent="-283464" fontAlgn="auto">
              <a:spcAft>
                <a:spcPts val="0"/>
              </a:spcAft>
              <a:buFont typeface="Arial" pitchFamily="34" charset="0"/>
              <a:buChar char="•"/>
              <a:defRPr/>
            </a:pPr>
            <a:r>
              <a:rPr lang="ru-RU" b="1" dirty="0" smtClean="0">
                <a:solidFill>
                  <a:schemeClr val="accent4">
                    <a:lumMod val="75000"/>
                  </a:schemeClr>
                </a:solidFill>
                <a:latin typeface="+mj-lt"/>
              </a:rPr>
              <a:t> Обеспечить углубленное изучение отдельных предметов программы полного общего образования.</a:t>
            </a:r>
          </a:p>
          <a:p>
            <a:pPr marL="365760" indent="-283464" fontAlgn="auto">
              <a:spcAft>
                <a:spcPts val="0"/>
              </a:spcAft>
              <a:buFont typeface="Wingdings 2"/>
              <a:buChar char=""/>
              <a:defRPr/>
            </a:pPr>
            <a:r>
              <a:rPr lang="ru-RU" b="1" dirty="0" smtClean="0">
                <a:solidFill>
                  <a:schemeClr val="accent4">
                    <a:lumMod val="75000"/>
                  </a:schemeClr>
                </a:solidFill>
                <a:latin typeface="+mj-lt"/>
              </a:rPr>
              <a:t>Создать условия для существенной дифференциации содержания обучения старшеклассников с широкими и гибкими возможностями построения школьниками индивидуальных образовательных программ.</a:t>
            </a:r>
          </a:p>
          <a:p>
            <a:pPr marL="365760" indent="-283464" fontAlgn="auto">
              <a:spcAft>
                <a:spcPts val="0"/>
              </a:spcAft>
              <a:buFont typeface="Wingdings 2"/>
              <a:buChar char=""/>
              <a:defRPr/>
            </a:pPr>
            <a:r>
              <a:rPr lang="ru-RU" b="1" dirty="0" smtClean="0">
                <a:solidFill>
                  <a:schemeClr val="accent4">
                    <a:lumMod val="75000"/>
                  </a:schemeClr>
                </a:solidFill>
                <a:latin typeface="+mj-lt"/>
              </a:rPr>
              <a:t>Способствовать установлению равного доступа к полноценному образованию разным категориям обучающихся в соответствии с их способностями, индивидуальными склонностями и потребностями.</a:t>
            </a:r>
          </a:p>
          <a:p>
            <a:pPr marL="365760" indent="-283464" fontAlgn="auto">
              <a:spcAft>
                <a:spcPts val="0"/>
              </a:spcAft>
              <a:buFont typeface="Wingdings 2"/>
              <a:buChar char=""/>
              <a:defRPr/>
            </a:pPr>
            <a:r>
              <a:rPr lang="ru-RU" b="1" dirty="0" smtClean="0">
                <a:solidFill>
                  <a:schemeClr val="accent4">
                    <a:lumMod val="75000"/>
                  </a:schemeClr>
                </a:solidFill>
                <a:latin typeface="+mj-lt"/>
              </a:rPr>
              <a:t>Расширить возможности социализации учащихся, обеспечить преемственность между общим и профессиональным образованием, более эффективно подготовить выпускников школы к освоению программ высшего профессионального образования.</a:t>
            </a:r>
          </a:p>
          <a:p>
            <a:pPr marL="365760" indent="-283464" fontAlgn="auto">
              <a:spcAft>
                <a:spcPts val="0"/>
              </a:spcAft>
              <a:buFont typeface="Wingdings 2"/>
              <a:buChar char=""/>
              <a:defRPr/>
            </a:pPr>
            <a:endParaRPr lang="ru-RU" dirty="0"/>
          </a:p>
        </p:txBody>
      </p:sp>
      <p:sp>
        <p:nvSpPr>
          <p:cNvPr id="4" name="Прямоугольник 3"/>
          <p:cNvSpPr/>
          <p:nvPr/>
        </p:nvSpPr>
        <p:spPr>
          <a:xfrm>
            <a:off x="1187625" y="0"/>
            <a:ext cx="7200800" cy="707886"/>
          </a:xfrm>
          <a:prstGeom prst="rect">
            <a:avLst/>
          </a:prstGeom>
          <a:noFill/>
        </p:spPr>
        <p:txBody>
          <a:bodyPr>
            <a:spAutoFit/>
          </a:bodyPr>
          <a:lstStyle/>
          <a:p>
            <a:pPr algn="ctr" fontAlgn="auto">
              <a:spcBef>
                <a:spcPts val="0"/>
              </a:spcBef>
              <a:spcAft>
                <a:spcPts val="0"/>
              </a:spcAft>
              <a:defRPr/>
            </a:pPr>
            <a:r>
              <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Профильное обучение </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Tree>
  </p:cSld>
  <p:clrMapOvr>
    <a:masterClrMapping/>
  </p:clrMapOvr>
  <p:transition spd="slow">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0"/>
            <a:ext cx="5472608" cy="720080"/>
          </a:xfrm>
        </p:spPr>
        <p:txBody>
          <a:bodyPr>
            <a:normAutofit/>
          </a:bodyPr>
          <a:lstStyle/>
          <a:p>
            <a:pPr marL="365760" indent="-283464" fontAlgn="auto">
              <a:spcAft>
                <a:spcPts val="0"/>
              </a:spcAft>
              <a:buFont typeface="Wingdings 2"/>
              <a:buNone/>
              <a:defRPr/>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Социально-гуманитарный </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2770" name="Рисунок 3" descr="20130411_124625.jpg"/>
          <p:cNvPicPr>
            <a:picLocks noChangeAspect="1"/>
          </p:cNvPicPr>
          <p:nvPr/>
        </p:nvPicPr>
        <p:blipFill>
          <a:blip r:embed="rId2"/>
          <a:srcRect/>
          <a:stretch>
            <a:fillRect/>
          </a:stretch>
        </p:blipFill>
        <p:spPr bwMode="auto">
          <a:xfrm>
            <a:off x="4859338" y="3644900"/>
            <a:ext cx="4284662" cy="3213100"/>
          </a:xfrm>
          <a:prstGeom prst="rect">
            <a:avLst/>
          </a:prstGeom>
          <a:noFill/>
          <a:ln w="9525">
            <a:noFill/>
            <a:miter lim="800000"/>
            <a:headEnd/>
            <a:tailEnd/>
          </a:ln>
        </p:spPr>
      </p:pic>
      <p:sp>
        <p:nvSpPr>
          <p:cNvPr id="6" name="TextBox 5"/>
          <p:cNvSpPr txBox="1"/>
          <p:nvPr/>
        </p:nvSpPr>
        <p:spPr>
          <a:xfrm>
            <a:off x="971600" y="4941168"/>
            <a:ext cx="4320480" cy="584775"/>
          </a:xfrm>
          <a:prstGeom prst="rect">
            <a:avLst/>
          </a:prstGeom>
          <a:noFill/>
        </p:spPr>
        <p:txBody>
          <a:bodyPr>
            <a:spAutoFit/>
          </a:bodyPr>
          <a:lstStyle/>
          <a:p>
            <a:pPr fontAlgn="auto">
              <a:spcBef>
                <a:spcPts val="0"/>
              </a:spcBef>
              <a:spcAft>
                <a:spcPts val="0"/>
              </a:spcAft>
              <a:defRPr/>
            </a:pPr>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Физико-химический</a:t>
            </a:r>
            <a:r>
              <a:rPr lang="ru-RU" sz="3200" dirty="0">
                <a:latin typeface="+mn-lt"/>
              </a:rPr>
              <a:t> </a:t>
            </a:r>
            <a:endParaRPr lang="ru-RU" sz="3200" dirty="0">
              <a:latin typeface="+mn-lt"/>
            </a:endParaRPr>
          </a:p>
        </p:txBody>
      </p:sp>
      <p:pic>
        <p:nvPicPr>
          <p:cNvPr id="32772" name="Рисунок 7" descr="20130411_125537.jpg"/>
          <p:cNvPicPr>
            <a:picLocks noChangeAspect="1"/>
          </p:cNvPicPr>
          <p:nvPr/>
        </p:nvPicPr>
        <p:blipFill>
          <a:blip r:embed="rId3"/>
          <a:srcRect/>
          <a:stretch>
            <a:fillRect/>
          </a:stretch>
        </p:blipFill>
        <p:spPr bwMode="auto">
          <a:xfrm>
            <a:off x="900113" y="549275"/>
            <a:ext cx="4895850" cy="3671888"/>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914400" y="549275"/>
            <a:ext cx="8229600" cy="2620963"/>
          </a:xfrm>
        </p:spPr>
        <p:txBody>
          <a:bodyPr>
            <a:normAutofit fontScale="85000" lnSpcReduction="20000"/>
          </a:bodyPr>
          <a:lstStyle/>
          <a:p>
            <a:pPr marL="365760" indent="-283464" fontAlgn="auto">
              <a:spcAft>
                <a:spcPts val="0"/>
              </a:spcAft>
              <a:buFont typeface="Wingdings 2"/>
              <a:buChar char=""/>
              <a:defRPr/>
            </a:pPr>
            <a:r>
              <a:rPr lang="ru-RU" b="1" dirty="0" smtClean="0">
                <a:solidFill>
                  <a:schemeClr val="accent4">
                    <a:lumMod val="75000"/>
                  </a:schemeClr>
                </a:solidFill>
                <a:latin typeface="+mj-lt"/>
              </a:rPr>
              <a:t>На базе МБОУ СОШ №1 им.А Коцоева с.Гизель прошли заседания районных методических объединений заместителей директоров по УВР, учителей географии,  осетинского языка и литературы,  музыки,  технологии, ОБЖ, начальной школы (ФГОС) по осетинскому языку в первых классах</a:t>
            </a:r>
            <a:endParaRPr lang="ru-RU" b="1" dirty="0">
              <a:solidFill>
                <a:schemeClr val="accent4">
                  <a:lumMod val="75000"/>
                </a:schemeClr>
              </a:solidFill>
              <a:latin typeface="+mj-lt"/>
            </a:endParaRPr>
          </a:p>
        </p:txBody>
      </p:sp>
      <p:pic>
        <p:nvPicPr>
          <p:cNvPr id="33794" name="Picture 2" descr="http://img0.liveinternet.ru/images/attach/c/6/92/296/92296822_0_936ac_e285840c_origjpg.gif"/>
          <p:cNvPicPr>
            <a:picLocks noChangeAspect="1" noChangeArrowheads="1" noCrop="1"/>
          </p:cNvPicPr>
          <p:nvPr/>
        </p:nvPicPr>
        <p:blipFill>
          <a:blip r:embed="rId2">
            <a:clrChange>
              <a:clrFrom>
                <a:srgbClr val="FFFFFF"/>
              </a:clrFrom>
              <a:clrTo>
                <a:srgbClr val="FFFFFF">
                  <a:alpha val="0"/>
                </a:srgbClr>
              </a:clrTo>
            </a:clrChange>
          </a:blip>
          <a:srcRect/>
          <a:stretch>
            <a:fillRect/>
          </a:stretch>
        </p:blipFill>
        <p:spPr bwMode="auto">
          <a:xfrm>
            <a:off x="6948488" y="3500438"/>
            <a:ext cx="1944687" cy="2592387"/>
          </a:xfrm>
          <a:prstGeom prst="rect">
            <a:avLst/>
          </a:prstGeom>
          <a:noFill/>
          <a:ln w="9525">
            <a:noFill/>
            <a:miter lim="800000"/>
            <a:headEnd/>
            <a:tailEnd/>
          </a:ln>
        </p:spPr>
      </p:pic>
      <p:sp>
        <p:nvSpPr>
          <p:cNvPr id="5" name="TextBox 4"/>
          <p:cNvSpPr txBox="1"/>
          <p:nvPr/>
        </p:nvSpPr>
        <p:spPr>
          <a:xfrm>
            <a:off x="899592" y="4509120"/>
            <a:ext cx="6048672" cy="1384995"/>
          </a:xfrm>
          <a:prstGeom prst="rect">
            <a:avLst/>
          </a:prstGeom>
          <a:noFill/>
        </p:spPr>
        <p:txBody>
          <a:bodyPr>
            <a:spAutoFit/>
          </a:bodyPr>
          <a:lstStyle/>
          <a:p>
            <a:pPr algn="ctr" fontAlgn="auto">
              <a:spcBef>
                <a:spcPts val="0"/>
              </a:spcBef>
              <a:spcAft>
                <a:spcPts val="0"/>
              </a:spcAft>
              <a:defRPr/>
            </a:pPr>
            <a:r>
              <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Одним из важнейших моментов деятельности педагога является обмен опытом.</a:t>
            </a:r>
            <a:endPar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Tree>
  </p:cSld>
  <p:clrMapOvr>
    <a:masterClrMapping/>
  </p:clrMapOvr>
  <p:transition spd="slow">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288" y="1341438"/>
            <a:ext cx="8229600" cy="4708525"/>
          </a:xfrm>
        </p:spPr>
        <p:txBody>
          <a:bodyPr>
            <a:noAutofit/>
          </a:bodyPr>
          <a:lstStyle/>
          <a:p>
            <a:pPr marL="1444625" lvl="3" indent="-342900" fontAlgn="auto">
              <a:lnSpc>
                <a:spcPct val="80000"/>
              </a:lnSpc>
              <a:spcAft>
                <a:spcPts val="0"/>
              </a:spcAft>
              <a:buClr>
                <a:schemeClr val="accent3"/>
              </a:buClr>
              <a:buFontTx/>
              <a:buAutoNum type="arabicPeriod"/>
              <a:tabLst>
                <a:tab pos="1438275" algn="l"/>
              </a:tabLst>
              <a:defRPr/>
            </a:pPr>
            <a:r>
              <a:rPr lang="ru-RU" sz="2400" b="1" dirty="0" smtClean="0">
                <a:solidFill>
                  <a:schemeClr val="accent4">
                    <a:lumMod val="75000"/>
                  </a:schemeClr>
                </a:solidFill>
                <a:latin typeface="Times New Roman" pitchFamily="18" charset="0"/>
                <a:cs typeface="Times New Roman" pitchFamily="18" charset="0"/>
              </a:rPr>
              <a:t>Дата рождения: 18 апреля </a:t>
            </a:r>
            <a:r>
              <a:rPr lang="ru-RU" sz="2400" dirty="0" smtClean="0">
                <a:solidFill>
                  <a:schemeClr val="accent4">
                    <a:lumMod val="75000"/>
                  </a:schemeClr>
                </a:solidFill>
                <a:latin typeface="Times New Roman" pitchFamily="18" charset="0"/>
                <a:cs typeface="Times New Roman" pitchFamily="18" charset="0"/>
              </a:rPr>
              <a:t>1971 года</a:t>
            </a:r>
          </a:p>
          <a:p>
            <a:pPr marL="1444625" lvl="3" indent="-342900" fontAlgn="auto">
              <a:lnSpc>
                <a:spcPct val="80000"/>
              </a:lnSpc>
              <a:spcAft>
                <a:spcPts val="0"/>
              </a:spcAft>
              <a:buClr>
                <a:schemeClr val="accent3"/>
              </a:buClr>
              <a:buFontTx/>
              <a:buAutoNum type="arabicPeriod"/>
              <a:tabLst>
                <a:tab pos="1438275" algn="l"/>
              </a:tabLst>
              <a:defRPr/>
            </a:pPr>
            <a:r>
              <a:rPr lang="ru-RU" sz="2400" b="1" dirty="0" smtClean="0">
                <a:solidFill>
                  <a:schemeClr val="accent4">
                    <a:lumMod val="75000"/>
                  </a:schemeClr>
                </a:solidFill>
                <a:latin typeface="Times New Roman" pitchFamily="18" charset="0"/>
                <a:cs typeface="Times New Roman" pitchFamily="18" charset="0"/>
              </a:rPr>
              <a:t> Образование: </a:t>
            </a:r>
            <a:r>
              <a:rPr lang="ru-RU" sz="2400" dirty="0" smtClean="0">
                <a:solidFill>
                  <a:schemeClr val="accent4">
                    <a:lumMod val="75000"/>
                  </a:schemeClr>
                </a:solidFill>
                <a:latin typeface="Times New Roman" pitchFamily="18" charset="0"/>
                <a:cs typeface="Times New Roman" pitchFamily="18" charset="0"/>
              </a:rPr>
              <a:t>высшее.</a:t>
            </a:r>
          </a:p>
          <a:p>
            <a:pPr marL="1444625" lvl="3" indent="-342900" fontAlgn="auto">
              <a:lnSpc>
                <a:spcPct val="80000"/>
              </a:lnSpc>
              <a:spcAft>
                <a:spcPts val="0"/>
              </a:spcAft>
              <a:buClr>
                <a:schemeClr val="accent3"/>
              </a:buClr>
              <a:buFontTx/>
              <a:buAutoNum type="arabicPeriod"/>
              <a:tabLst>
                <a:tab pos="1438275" algn="l"/>
              </a:tabLst>
              <a:defRPr/>
            </a:pPr>
            <a:r>
              <a:rPr lang="ru-RU" sz="2400" b="1" dirty="0" smtClean="0">
                <a:solidFill>
                  <a:schemeClr val="accent4">
                    <a:lumMod val="75000"/>
                  </a:schemeClr>
                </a:solidFill>
                <a:latin typeface="Times New Roman" pitchFamily="18" charset="0"/>
                <a:cs typeface="Times New Roman" pitchFamily="18" charset="0"/>
              </a:rPr>
              <a:t> Место учебы:</a:t>
            </a:r>
            <a:r>
              <a:rPr lang="ru-RU" sz="2400" dirty="0" smtClean="0">
                <a:solidFill>
                  <a:schemeClr val="accent4">
                    <a:lumMod val="75000"/>
                  </a:schemeClr>
                </a:solidFill>
                <a:latin typeface="Times New Roman" pitchFamily="18" charset="0"/>
                <a:cs typeface="Times New Roman" pitchFamily="18" charset="0"/>
              </a:rPr>
              <a:t> Северо-Осетинский государственный университет </a:t>
            </a:r>
            <a:r>
              <a:rPr lang="ru-RU" sz="2400" dirty="0" err="1" smtClean="0">
                <a:solidFill>
                  <a:schemeClr val="accent4">
                    <a:lumMod val="75000"/>
                  </a:schemeClr>
                </a:solidFill>
                <a:latin typeface="Times New Roman" pitchFamily="18" charset="0"/>
                <a:cs typeface="Times New Roman" pitchFamily="18" charset="0"/>
              </a:rPr>
              <a:t>им.К.Л.Хетагурова</a:t>
            </a:r>
            <a:endParaRPr lang="ru-RU" sz="2400" dirty="0" smtClean="0">
              <a:solidFill>
                <a:schemeClr val="accent4">
                  <a:lumMod val="75000"/>
                </a:schemeClr>
              </a:solidFill>
              <a:latin typeface="Times New Roman" pitchFamily="18" charset="0"/>
              <a:cs typeface="Times New Roman" pitchFamily="18" charset="0"/>
            </a:endParaRPr>
          </a:p>
          <a:p>
            <a:pPr marL="1444625" lvl="3" indent="-342900" fontAlgn="auto">
              <a:lnSpc>
                <a:spcPct val="80000"/>
              </a:lnSpc>
              <a:spcAft>
                <a:spcPts val="0"/>
              </a:spcAft>
              <a:buClr>
                <a:schemeClr val="accent3"/>
              </a:buClr>
              <a:buFontTx/>
              <a:buAutoNum type="arabicPeriod"/>
              <a:tabLst>
                <a:tab pos="1438275" algn="l"/>
              </a:tabLst>
              <a:defRPr/>
            </a:pPr>
            <a:r>
              <a:rPr lang="ru-RU" sz="2400" b="1" dirty="0" smtClean="0">
                <a:solidFill>
                  <a:schemeClr val="accent4">
                    <a:lumMod val="75000"/>
                  </a:schemeClr>
                </a:solidFill>
                <a:latin typeface="Times New Roman" pitchFamily="18" charset="0"/>
                <a:cs typeface="Times New Roman" pitchFamily="18" charset="0"/>
              </a:rPr>
              <a:t> Факультет</a:t>
            </a:r>
            <a:r>
              <a:rPr lang="ru-RU" sz="2400" dirty="0" smtClean="0">
                <a:solidFill>
                  <a:schemeClr val="accent4">
                    <a:lumMod val="75000"/>
                  </a:schemeClr>
                </a:solidFill>
                <a:latin typeface="Times New Roman" pitchFamily="18" charset="0"/>
                <a:cs typeface="Times New Roman" pitchFamily="18" charset="0"/>
              </a:rPr>
              <a:t>: филологический</a:t>
            </a:r>
          </a:p>
          <a:p>
            <a:pPr marL="1444625" lvl="3" indent="-342900" fontAlgn="auto">
              <a:lnSpc>
                <a:spcPct val="80000"/>
              </a:lnSpc>
              <a:spcAft>
                <a:spcPts val="0"/>
              </a:spcAft>
              <a:buClr>
                <a:schemeClr val="accent3"/>
              </a:buClr>
              <a:buFontTx/>
              <a:buAutoNum type="arabicPeriod"/>
              <a:tabLst>
                <a:tab pos="1438275" algn="l"/>
              </a:tabLst>
              <a:defRPr/>
            </a:pPr>
            <a:r>
              <a:rPr lang="ru-RU" sz="2400" b="1" dirty="0" smtClean="0">
                <a:solidFill>
                  <a:schemeClr val="accent4">
                    <a:lumMod val="75000"/>
                  </a:schemeClr>
                </a:solidFill>
                <a:latin typeface="Times New Roman" pitchFamily="18" charset="0"/>
                <a:cs typeface="Times New Roman" pitchFamily="18" charset="0"/>
              </a:rPr>
              <a:t> Специальность: </a:t>
            </a:r>
            <a:r>
              <a:rPr lang="ru-RU" sz="2400" dirty="0" smtClean="0">
                <a:solidFill>
                  <a:schemeClr val="accent4">
                    <a:lumMod val="75000"/>
                  </a:schemeClr>
                </a:solidFill>
                <a:latin typeface="Times New Roman" pitchFamily="18" charset="0"/>
                <a:cs typeface="Times New Roman" pitchFamily="18" charset="0"/>
              </a:rPr>
              <a:t>учитель русского языка и литературы</a:t>
            </a:r>
          </a:p>
          <a:p>
            <a:pPr marL="1444625" lvl="3" indent="-342900" fontAlgn="auto">
              <a:lnSpc>
                <a:spcPct val="80000"/>
              </a:lnSpc>
              <a:spcAft>
                <a:spcPts val="0"/>
              </a:spcAft>
              <a:buClr>
                <a:schemeClr val="accent3"/>
              </a:buClr>
              <a:buFontTx/>
              <a:buAutoNum type="arabicPeriod"/>
              <a:tabLst>
                <a:tab pos="1438275" algn="l"/>
              </a:tabLst>
              <a:defRPr/>
            </a:pPr>
            <a:r>
              <a:rPr lang="ru-RU" sz="2400" b="1" dirty="0" smtClean="0">
                <a:solidFill>
                  <a:schemeClr val="accent4">
                    <a:lumMod val="75000"/>
                  </a:schemeClr>
                </a:solidFill>
                <a:latin typeface="Times New Roman" pitchFamily="18" charset="0"/>
                <a:cs typeface="Times New Roman" pitchFamily="18" charset="0"/>
              </a:rPr>
              <a:t>Должность</a:t>
            </a:r>
            <a:r>
              <a:rPr lang="ru-RU" sz="2400" dirty="0" smtClean="0">
                <a:solidFill>
                  <a:schemeClr val="accent4">
                    <a:lumMod val="75000"/>
                  </a:schemeClr>
                </a:solidFill>
                <a:latin typeface="Times New Roman" pitchFamily="18" charset="0"/>
                <a:cs typeface="Times New Roman" pitchFamily="18" charset="0"/>
              </a:rPr>
              <a:t>: заместитель директора по УВР</a:t>
            </a:r>
          </a:p>
          <a:p>
            <a:pPr marL="1444625" lvl="3" indent="-342900" fontAlgn="auto">
              <a:lnSpc>
                <a:spcPct val="80000"/>
              </a:lnSpc>
              <a:spcAft>
                <a:spcPts val="0"/>
              </a:spcAft>
              <a:buClr>
                <a:schemeClr val="accent3"/>
              </a:buClr>
              <a:buFontTx/>
              <a:buAutoNum type="arabicPeriod"/>
              <a:tabLst>
                <a:tab pos="1438275" algn="l"/>
              </a:tabLst>
              <a:defRPr/>
            </a:pPr>
            <a:r>
              <a:rPr lang="ru-RU" sz="2400" b="1" dirty="0" smtClean="0">
                <a:solidFill>
                  <a:schemeClr val="accent4">
                    <a:lumMod val="75000"/>
                  </a:schemeClr>
                </a:solidFill>
                <a:latin typeface="Times New Roman" pitchFamily="18" charset="0"/>
                <a:cs typeface="Times New Roman" pitchFamily="18" charset="0"/>
              </a:rPr>
              <a:t> Начало трудовой деятельности: </a:t>
            </a:r>
            <a:r>
              <a:rPr lang="ru-RU" sz="2400" dirty="0" smtClean="0">
                <a:solidFill>
                  <a:schemeClr val="accent4">
                    <a:lumMod val="75000"/>
                  </a:schemeClr>
                </a:solidFill>
                <a:latin typeface="Times New Roman" pitchFamily="18" charset="0"/>
                <a:cs typeface="Times New Roman" pitchFamily="18" charset="0"/>
              </a:rPr>
              <a:t>1995г.</a:t>
            </a:r>
          </a:p>
          <a:p>
            <a:pPr marL="1444625" lvl="3" indent="-342900" fontAlgn="auto">
              <a:lnSpc>
                <a:spcPct val="80000"/>
              </a:lnSpc>
              <a:spcAft>
                <a:spcPts val="0"/>
              </a:spcAft>
              <a:buClr>
                <a:schemeClr val="accent3"/>
              </a:buClr>
              <a:buFontTx/>
              <a:buAutoNum type="arabicPeriod"/>
              <a:tabLst>
                <a:tab pos="1438275" algn="l"/>
              </a:tabLst>
              <a:defRPr/>
            </a:pPr>
            <a:r>
              <a:rPr lang="ru-RU" sz="2400" b="1" dirty="0" smtClean="0">
                <a:solidFill>
                  <a:schemeClr val="accent4">
                    <a:lumMod val="75000"/>
                  </a:schemeClr>
                </a:solidFill>
                <a:latin typeface="Times New Roman" pitchFamily="18" charset="0"/>
                <a:cs typeface="Times New Roman" pitchFamily="18" charset="0"/>
              </a:rPr>
              <a:t> Педагогический стаж: </a:t>
            </a:r>
            <a:r>
              <a:rPr lang="ru-RU" sz="2400" dirty="0" smtClean="0">
                <a:solidFill>
                  <a:schemeClr val="accent4">
                    <a:lumMod val="75000"/>
                  </a:schemeClr>
                </a:solidFill>
                <a:latin typeface="Times New Roman" pitchFamily="18" charset="0"/>
                <a:cs typeface="Times New Roman" pitchFamily="18" charset="0"/>
              </a:rPr>
              <a:t>18 лет</a:t>
            </a:r>
          </a:p>
          <a:p>
            <a:pPr marL="1444625" lvl="3" indent="-342900" fontAlgn="auto">
              <a:lnSpc>
                <a:spcPct val="80000"/>
              </a:lnSpc>
              <a:spcAft>
                <a:spcPts val="0"/>
              </a:spcAft>
              <a:buClr>
                <a:schemeClr val="accent3"/>
              </a:buClr>
              <a:buFontTx/>
              <a:buAutoNum type="arabicPeriod"/>
              <a:tabLst>
                <a:tab pos="1438275" algn="l"/>
              </a:tabLst>
              <a:defRPr/>
            </a:pPr>
            <a:r>
              <a:rPr lang="ru-RU" sz="2400" b="1" dirty="0" smtClean="0">
                <a:solidFill>
                  <a:schemeClr val="accent4">
                    <a:lumMod val="75000"/>
                  </a:schemeClr>
                </a:solidFill>
                <a:latin typeface="Times New Roman" pitchFamily="18" charset="0"/>
                <a:cs typeface="Times New Roman" pitchFamily="18" charset="0"/>
              </a:rPr>
              <a:t>Стаж руководящей работы: 5 лет</a:t>
            </a:r>
          </a:p>
          <a:p>
            <a:pPr marL="1444625" lvl="3" indent="-342900" fontAlgn="auto">
              <a:lnSpc>
                <a:spcPct val="80000"/>
              </a:lnSpc>
              <a:spcAft>
                <a:spcPts val="0"/>
              </a:spcAft>
              <a:buClr>
                <a:schemeClr val="accent3"/>
              </a:buClr>
              <a:buFontTx/>
              <a:buAutoNum type="arabicPeriod"/>
              <a:tabLst>
                <a:tab pos="1438275" algn="l"/>
              </a:tabLst>
              <a:defRPr/>
            </a:pPr>
            <a:r>
              <a:rPr lang="ru-RU" sz="2400" b="1" dirty="0" smtClean="0">
                <a:solidFill>
                  <a:schemeClr val="accent4">
                    <a:lumMod val="75000"/>
                  </a:schemeClr>
                </a:solidFill>
                <a:latin typeface="Times New Roman" pitchFamily="18" charset="0"/>
                <a:cs typeface="Times New Roman" pitchFamily="18" charset="0"/>
              </a:rPr>
              <a:t> Педагогическое кредо: Зажечь сердца детей любовью к родному языку; пробуждать  стремление в будущее, лелея прошлое и зная настоящее.</a:t>
            </a:r>
            <a:endParaRPr lang="ru-RU" sz="2400" dirty="0">
              <a:solidFill>
                <a:schemeClr val="accent4">
                  <a:lumMod val="75000"/>
                </a:schemeClr>
              </a:solidFill>
            </a:endParaRPr>
          </a:p>
        </p:txBody>
      </p:sp>
      <p:sp>
        <p:nvSpPr>
          <p:cNvPr id="4" name="Прямоугольник 3"/>
          <p:cNvSpPr/>
          <p:nvPr/>
        </p:nvSpPr>
        <p:spPr>
          <a:xfrm>
            <a:off x="916170" y="404664"/>
            <a:ext cx="8227830" cy="769441"/>
          </a:xfrm>
          <a:prstGeom prst="rect">
            <a:avLst/>
          </a:prstGeom>
        </p:spPr>
        <p:txBody>
          <a:bodyPr wrap="none">
            <a:spAutoFit/>
          </a:bodyPr>
          <a:lstStyle/>
          <a:p>
            <a:pPr fontAlgn="auto">
              <a:spcBef>
                <a:spcPts val="0"/>
              </a:spcBef>
              <a:spcAft>
                <a:spcPts val="0"/>
              </a:spcAft>
              <a:defRPr/>
            </a:pPr>
            <a:r>
              <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Яхъяева Фатима Хазмуратовна</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Tree>
  </p:cSld>
  <p:clrMapOvr>
    <a:masterClrMapping/>
  </p:clrMapOvr>
  <p:transition spd="slow">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tx2">
                  <a:satMod val="130000"/>
                </a:schemeClr>
              </a:solidFill>
            </a:endParaRPr>
          </a:p>
        </p:txBody>
      </p:sp>
      <p:pic>
        <p:nvPicPr>
          <p:cNvPr id="34818" name="Содержимое 3" descr="P1020591.JPG"/>
          <p:cNvPicPr>
            <a:picLocks noGrp="1" noChangeAspect="1"/>
          </p:cNvPicPr>
          <p:nvPr>
            <p:ph idx="1"/>
          </p:nvPr>
        </p:nvPicPr>
        <p:blipFill>
          <a:blip r:embed="rId2"/>
          <a:srcRect/>
          <a:stretch>
            <a:fillRect/>
          </a:stretch>
        </p:blipFill>
        <p:spPr>
          <a:xfrm>
            <a:off x="0" y="0"/>
            <a:ext cx="5280025" cy="3960813"/>
          </a:xfrm>
        </p:spPr>
      </p:pic>
      <p:pic>
        <p:nvPicPr>
          <p:cNvPr id="34819" name="Рисунок 4" descr="P1020616.JPG"/>
          <p:cNvPicPr>
            <a:picLocks noChangeAspect="1"/>
          </p:cNvPicPr>
          <p:nvPr/>
        </p:nvPicPr>
        <p:blipFill>
          <a:blip r:embed="rId3"/>
          <a:srcRect/>
          <a:stretch>
            <a:fillRect/>
          </a:stretch>
        </p:blipFill>
        <p:spPr bwMode="auto">
          <a:xfrm>
            <a:off x="3611563" y="2708275"/>
            <a:ext cx="5532437" cy="4149725"/>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tx2">
                  <a:satMod val="130000"/>
                </a:schemeClr>
              </a:solidFill>
            </a:endParaRPr>
          </a:p>
        </p:txBody>
      </p:sp>
      <p:pic>
        <p:nvPicPr>
          <p:cNvPr id="35842" name="Содержимое 3" descr="P1020573.JPG"/>
          <p:cNvPicPr>
            <a:picLocks noGrp="1" noChangeAspect="1"/>
          </p:cNvPicPr>
          <p:nvPr>
            <p:ph idx="1"/>
          </p:nvPr>
        </p:nvPicPr>
        <p:blipFill>
          <a:blip r:embed="rId2"/>
          <a:srcRect/>
          <a:stretch>
            <a:fillRect/>
          </a:stretch>
        </p:blipFill>
        <p:spPr>
          <a:xfrm>
            <a:off x="0" y="0"/>
            <a:ext cx="5318125" cy="3989388"/>
          </a:xfrm>
        </p:spPr>
      </p:pic>
      <p:pic>
        <p:nvPicPr>
          <p:cNvPr id="35843" name="Рисунок 4" descr="P1020716.JPG"/>
          <p:cNvPicPr>
            <a:picLocks noChangeAspect="1"/>
          </p:cNvPicPr>
          <p:nvPr/>
        </p:nvPicPr>
        <p:blipFill>
          <a:blip r:embed="rId3"/>
          <a:srcRect/>
          <a:stretch>
            <a:fillRect/>
          </a:stretch>
        </p:blipFill>
        <p:spPr bwMode="auto">
          <a:xfrm>
            <a:off x="3803650" y="2852738"/>
            <a:ext cx="5340350" cy="4005262"/>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tx2">
                  <a:satMod val="130000"/>
                </a:schemeClr>
              </a:solidFill>
            </a:endParaRPr>
          </a:p>
        </p:txBody>
      </p:sp>
      <p:pic>
        <p:nvPicPr>
          <p:cNvPr id="36866" name="Содержимое 5" descr="P1020741.JPG"/>
          <p:cNvPicPr>
            <a:picLocks noGrp="1" noChangeAspect="1"/>
          </p:cNvPicPr>
          <p:nvPr>
            <p:ph idx="1"/>
          </p:nvPr>
        </p:nvPicPr>
        <p:blipFill>
          <a:blip r:embed="rId2"/>
          <a:srcRect/>
          <a:stretch>
            <a:fillRect/>
          </a:stretch>
        </p:blipFill>
        <p:spPr>
          <a:xfrm>
            <a:off x="0" y="0"/>
            <a:ext cx="5299075" cy="3975100"/>
          </a:xfrm>
        </p:spPr>
      </p:pic>
      <p:pic>
        <p:nvPicPr>
          <p:cNvPr id="36867" name="Рисунок 6" descr="P1020731.JPG"/>
          <p:cNvPicPr>
            <a:picLocks noChangeAspect="1"/>
          </p:cNvPicPr>
          <p:nvPr/>
        </p:nvPicPr>
        <p:blipFill>
          <a:blip r:embed="rId3"/>
          <a:srcRect/>
          <a:stretch>
            <a:fillRect/>
          </a:stretch>
        </p:blipFill>
        <p:spPr bwMode="auto">
          <a:xfrm>
            <a:off x="4187825" y="3141663"/>
            <a:ext cx="4956175" cy="3716337"/>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Содержимое 3" descr="20130215_103622.jpg"/>
          <p:cNvPicPr>
            <a:picLocks noGrp="1" noChangeAspect="1"/>
          </p:cNvPicPr>
          <p:nvPr>
            <p:ph idx="1"/>
          </p:nvPr>
        </p:nvPicPr>
        <p:blipFill>
          <a:blip r:embed="rId2"/>
          <a:srcRect/>
          <a:stretch>
            <a:fillRect/>
          </a:stretch>
        </p:blipFill>
        <p:spPr>
          <a:xfrm>
            <a:off x="0" y="0"/>
            <a:ext cx="5222875" cy="3916363"/>
          </a:xfrm>
        </p:spPr>
      </p:pic>
      <p:pic>
        <p:nvPicPr>
          <p:cNvPr id="37890" name="Рисунок 5" descr="20130215_103658.jpg"/>
          <p:cNvPicPr>
            <a:picLocks noChangeAspect="1"/>
          </p:cNvPicPr>
          <p:nvPr/>
        </p:nvPicPr>
        <p:blipFill>
          <a:blip r:embed="rId3"/>
          <a:srcRect/>
          <a:stretch>
            <a:fillRect/>
          </a:stretch>
        </p:blipFill>
        <p:spPr bwMode="auto">
          <a:xfrm>
            <a:off x="4092575" y="3068638"/>
            <a:ext cx="5051425" cy="3789362"/>
          </a:xfrm>
          <a:prstGeom prst="rect">
            <a:avLst/>
          </a:prstGeom>
          <a:noFill/>
          <a:ln w="9525">
            <a:noFill/>
            <a:miter lim="800000"/>
            <a:headEnd/>
            <a:tailEnd/>
          </a:ln>
        </p:spPr>
      </p:pic>
      <p:pic>
        <p:nvPicPr>
          <p:cNvPr id="37891" name="Picture 2" descr="http://img0.liveinternet.ru/images/attach/c/6/93/716/93716272_9dj4lzwm79b.gif"/>
          <p:cNvPicPr>
            <a:picLocks noChangeAspect="1" noChangeArrowheads="1" noCrop="1"/>
          </p:cNvPicPr>
          <p:nvPr/>
        </p:nvPicPr>
        <p:blipFill>
          <a:blip r:embed="rId4"/>
          <a:srcRect/>
          <a:stretch>
            <a:fillRect/>
          </a:stretch>
        </p:blipFill>
        <p:spPr bwMode="auto">
          <a:xfrm>
            <a:off x="5867400" y="0"/>
            <a:ext cx="1800225" cy="2813050"/>
          </a:xfrm>
          <a:prstGeom prst="rect">
            <a:avLst/>
          </a:prstGeom>
          <a:noFill/>
          <a:ln w="9525">
            <a:noFill/>
            <a:miter lim="800000"/>
            <a:headEnd/>
            <a:tailEnd/>
          </a:ln>
        </p:spPr>
      </p:pic>
    </p:spTree>
  </p:cSld>
  <p:clrMapOvr>
    <a:masterClrMapping/>
  </p:clrMapOvr>
  <p:transition spd="slow">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tx2">
                  <a:satMod val="130000"/>
                </a:schemeClr>
              </a:solidFill>
            </a:endParaRPr>
          </a:p>
        </p:txBody>
      </p:sp>
      <p:pic>
        <p:nvPicPr>
          <p:cNvPr id="38914" name="Содержимое 3" descr="P1010749.JPG"/>
          <p:cNvPicPr>
            <a:picLocks noGrp="1" noChangeAspect="1"/>
          </p:cNvPicPr>
          <p:nvPr>
            <p:ph idx="1"/>
          </p:nvPr>
        </p:nvPicPr>
        <p:blipFill>
          <a:blip r:embed="rId2"/>
          <a:srcRect/>
          <a:stretch>
            <a:fillRect/>
          </a:stretch>
        </p:blipFill>
        <p:spPr>
          <a:xfrm>
            <a:off x="1979613" y="0"/>
            <a:ext cx="4860925" cy="3644900"/>
          </a:xfrm>
        </p:spPr>
      </p:pic>
      <p:pic>
        <p:nvPicPr>
          <p:cNvPr id="38915" name="Рисунок 4" descr="P1010748.JPG"/>
          <p:cNvPicPr>
            <a:picLocks noChangeAspect="1"/>
          </p:cNvPicPr>
          <p:nvPr/>
        </p:nvPicPr>
        <p:blipFill>
          <a:blip r:embed="rId3"/>
          <a:srcRect/>
          <a:stretch>
            <a:fillRect/>
          </a:stretch>
        </p:blipFill>
        <p:spPr bwMode="auto">
          <a:xfrm>
            <a:off x="0" y="3860800"/>
            <a:ext cx="3995738" cy="2997200"/>
          </a:xfrm>
          <a:prstGeom prst="rect">
            <a:avLst/>
          </a:prstGeom>
          <a:noFill/>
          <a:ln w="9525">
            <a:noFill/>
            <a:miter lim="800000"/>
            <a:headEnd/>
            <a:tailEnd/>
          </a:ln>
        </p:spPr>
      </p:pic>
      <p:pic>
        <p:nvPicPr>
          <p:cNvPr id="38916" name="Рисунок 5" descr="P1010750.JPG"/>
          <p:cNvPicPr>
            <a:picLocks noChangeAspect="1"/>
          </p:cNvPicPr>
          <p:nvPr/>
        </p:nvPicPr>
        <p:blipFill>
          <a:blip r:embed="rId4"/>
          <a:srcRect/>
          <a:stretch>
            <a:fillRect/>
          </a:stretch>
        </p:blipFill>
        <p:spPr bwMode="auto">
          <a:xfrm>
            <a:off x="4572000" y="3833813"/>
            <a:ext cx="4032250" cy="3024187"/>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35608" y="341784"/>
            <a:ext cx="7498080" cy="1143000"/>
          </a:xfrm>
        </p:spPr>
        <p:txBody>
          <a:bodyPr>
            <a:normAutofit fontScale="90000"/>
          </a:bodyPr>
          <a:lstStyle/>
          <a:p>
            <a:pPr fontAlgn="auto">
              <a:spcAft>
                <a:spcPts val="0"/>
              </a:spcAft>
              <a:defRPr/>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Использование современных образовательных технологий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914400" y="1844675"/>
            <a:ext cx="8229600" cy="4708525"/>
          </a:xfrm>
        </p:spPr>
        <p:txBody>
          <a:bodyPr>
            <a:normAutofit/>
          </a:bodyPr>
          <a:lstStyle/>
          <a:p>
            <a:pPr marL="365760" indent="-283464" fontAlgn="auto">
              <a:spcAft>
                <a:spcPts val="0"/>
              </a:spcAft>
              <a:buFont typeface="Wingdings 2"/>
              <a:buChar char=""/>
              <a:defRPr/>
            </a:pPr>
            <a:r>
              <a:rPr lang="ru-RU" b="1" dirty="0" err="1" smtClean="0">
                <a:solidFill>
                  <a:schemeClr val="accent4">
                    <a:lumMod val="75000"/>
                  </a:schemeClr>
                </a:solidFill>
                <a:latin typeface="+mj-lt"/>
              </a:rPr>
              <a:t>Разноуровневое</a:t>
            </a:r>
            <a:r>
              <a:rPr lang="ru-RU" b="1" dirty="0" smtClean="0">
                <a:solidFill>
                  <a:schemeClr val="accent4">
                    <a:lumMod val="75000"/>
                  </a:schemeClr>
                </a:solidFill>
                <a:latin typeface="+mj-lt"/>
              </a:rPr>
              <a:t> дифференцированное обучение</a:t>
            </a:r>
          </a:p>
          <a:p>
            <a:pPr marL="365760" indent="-283464" fontAlgn="auto">
              <a:spcAft>
                <a:spcPts val="0"/>
              </a:spcAft>
              <a:buFont typeface="Wingdings 2"/>
              <a:buChar char=""/>
              <a:defRPr/>
            </a:pPr>
            <a:r>
              <a:rPr lang="ru-RU" b="1" dirty="0" smtClean="0">
                <a:solidFill>
                  <a:schemeClr val="accent4">
                    <a:lumMod val="75000"/>
                  </a:schemeClr>
                </a:solidFill>
                <a:latin typeface="+mj-lt"/>
              </a:rPr>
              <a:t>Тестирование, как способ контроля и </a:t>
            </a:r>
            <a:r>
              <a:rPr lang="ru-RU" b="1" dirty="0" err="1" smtClean="0">
                <a:solidFill>
                  <a:schemeClr val="accent4">
                    <a:lumMod val="75000"/>
                  </a:schemeClr>
                </a:solidFill>
                <a:latin typeface="+mj-lt"/>
              </a:rPr>
              <a:t>самоконтоля</a:t>
            </a:r>
            <a:endParaRPr lang="ru-RU" b="1" dirty="0" smtClean="0">
              <a:solidFill>
                <a:schemeClr val="accent4">
                  <a:lumMod val="75000"/>
                </a:schemeClr>
              </a:solidFill>
              <a:latin typeface="+mj-lt"/>
            </a:endParaRPr>
          </a:p>
          <a:p>
            <a:pPr marL="365760" indent="-283464" fontAlgn="auto">
              <a:spcAft>
                <a:spcPts val="0"/>
              </a:spcAft>
              <a:buFont typeface="Wingdings 2"/>
              <a:buChar char=""/>
              <a:defRPr/>
            </a:pPr>
            <a:r>
              <a:rPr lang="ru-RU" b="1" dirty="0" smtClean="0">
                <a:solidFill>
                  <a:schemeClr val="accent4">
                    <a:lumMod val="75000"/>
                  </a:schemeClr>
                </a:solidFill>
                <a:latin typeface="+mj-lt"/>
              </a:rPr>
              <a:t>Преподавание с использованием ИКТ</a:t>
            </a:r>
          </a:p>
          <a:p>
            <a:pPr marL="365760" indent="-283464" fontAlgn="auto">
              <a:spcAft>
                <a:spcPts val="0"/>
              </a:spcAft>
              <a:buFont typeface="Wingdings 2"/>
              <a:buChar char=""/>
              <a:defRPr/>
            </a:pPr>
            <a:r>
              <a:rPr lang="ru-RU" b="1" dirty="0" smtClean="0">
                <a:solidFill>
                  <a:schemeClr val="accent4">
                    <a:lumMod val="75000"/>
                  </a:schemeClr>
                </a:solidFill>
                <a:latin typeface="+mj-lt"/>
              </a:rPr>
              <a:t>Метод проектов </a:t>
            </a:r>
          </a:p>
          <a:p>
            <a:pPr marL="365760" indent="-283464" fontAlgn="auto">
              <a:spcAft>
                <a:spcPts val="0"/>
              </a:spcAft>
              <a:buFont typeface="Wingdings 2"/>
              <a:buChar char=""/>
              <a:defRPr/>
            </a:pPr>
            <a:r>
              <a:rPr lang="ru-RU" b="1" dirty="0" smtClean="0">
                <a:solidFill>
                  <a:schemeClr val="accent4">
                    <a:lumMod val="75000"/>
                  </a:schemeClr>
                </a:solidFill>
                <a:latin typeface="+mj-lt"/>
              </a:rPr>
              <a:t>Исследовательский метод</a:t>
            </a:r>
            <a:endParaRPr lang="ru-RU" b="1" dirty="0">
              <a:solidFill>
                <a:schemeClr val="accent4">
                  <a:lumMod val="75000"/>
                </a:schemeClr>
              </a:solidFill>
              <a:latin typeface="+mj-lt"/>
            </a:endParaRPr>
          </a:p>
        </p:txBody>
      </p:sp>
    </p:spTree>
  </p:cSld>
  <p:clrMapOvr>
    <a:masterClrMapping/>
  </p:clrMapOvr>
  <p:transition spd="slow">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7" descr="komp37"/>
          <p:cNvPicPr>
            <a:picLocks noChangeAspect="1" noChangeArrowheads="1" noCrop="1"/>
          </p:cNvPicPr>
          <p:nvPr/>
        </p:nvPicPr>
        <p:blipFill>
          <a:blip r:embed="rId2"/>
          <a:srcRect/>
          <a:stretch>
            <a:fillRect/>
          </a:stretch>
        </p:blipFill>
        <p:spPr bwMode="auto">
          <a:xfrm>
            <a:off x="0" y="5233988"/>
            <a:ext cx="1763713" cy="1624012"/>
          </a:xfrm>
          <a:prstGeom prst="rect">
            <a:avLst/>
          </a:prstGeom>
          <a:noFill/>
          <a:ln w="9525">
            <a:noFill/>
            <a:miter lim="800000"/>
            <a:headEnd/>
            <a:tailEnd/>
          </a:ln>
        </p:spPr>
      </p:pic>
      <p:sp>
        <p:nvSpPr>
          <p:cNvPr id="6" name="Прямоугольник 5"/>
          <p:cNvSpPr/>
          <p:nvPr/>
        </p:nvSpPr>
        <p:spPr>
          <a:xfrm>
            <a:off x="1331913" y="0"/>
            <a:ext cx="7812087" cy="1338263"/>
          </a:xfrm>
          <a:prstGeom prst="rect">
            <a:avLst/>
          </a:prstGeom>
        </p:spPr>
        <p:txBody>
          <a:bodyPr>
            <a:spAutoFit/>
          </a:bodyPr>
          <a:lstStyle/>
          <a:p>
            <a:pPr marL="342900" indent="-342900">
              <a:lnSpc>
                <a:spcPct val="150000"/>
              </a:lnSpc>
              <a:buFont typeface="Symbol" pitchFamily="18" charset="2"/>
              <a:buChar char=""/>
              <a:tabLst>
                <a:tab pos="457200" algn="l"/>
              </a:tabLst>
              <a:defRPr/>
            </a:pPr>
            <a:r>
              <a:rPr lang="ru-RU" b="1" dirty="0">
                <a:solidFill>
                  <a:schemeClr val="accent4">
                    <a:lumMod val="75000"/>
                  </a:schemeClr>
                </a:solidFill>
                <a:latin typeface="Times New Roman" pitchFamily="18" charset="0"/>
                <a:ea typeface="MS Mincho" pitchFamily="49" charset="-128"/>
              </a:rPr>
              <a:t>Повышение качества образования через активное внедрение информационных технологий; </a:t>
            </a:r>
          </a:p>
          <a:p>
            <a:pPr marL="342900" indent="-342900">
              <a:lnSpc>
                <a:spcPct val="150000"/>
              </a:lnSpc>
              <a:buFont typeface="Symbol" pitchFamily="18" charset="2"/>
              <a:buChar char=""/>
              <a:tabLst>
                <a:tab pos="457200" algn="l"/>
              </a:tabLst>
              <a:defRPr/>
            </a:pPr>
            <a:r>
              <a:rPr lang="ru-RU" b="1" dirty="0">
                <a:solidFill>
                  <a:schemeClr val="accent4">
                    <a:lumMod val="75000"/>
                  </a:schemeClr>
                </a:solidFill>
                <a:latin typeface="Times New Roman" pitchFamily="18" charset="0"/>
                <a:ea typeface="MS Mincho" pitchFamily="49" charset="-128"/>
              </a:rPr>
              <a:t>Создание единого информационного пространства школы.</a:t>
            </a:r>
          </a:p>
        </p:txBody>
      </p:sp>
      <p:sp>
        <p:nvSpPr>
          <p:cNvPr id="7" name="Прямоугольник 6"/>
          <p:cNvSpPr/>
          <p:nvPr/>
        </p:nvSpPr>
        <p:spPr>
          <a:xfrm>
            <a:off x="1403350" y="1341438"/>
            <a:ext cx="7416800" cy="5078412"/>
          </a:xfrm>
          <a:prstGeom prst="rect">
            <a:avLst/>
          </a:prstGeom>
        </p:spPr>
        <p:txBody>
          <a:bodyPr>
            <a:spAutoFit/>
          </a:bodyPr>
          <a:lstStyle/>
          <a:p>
            <a:pPr marL="342900" indent="-342900">
              <a:lnSpc>
                <a:spcPct val="150000"/>
              </a:lnSpc>
              <a:buFont typeface="Symbol" pitchFamily="18" charset="2"/>
              <a:buChar char=""/>
              <a:tabLst>
                <a:tab pos="457200" algn="l"/>
              </a:tabLst>
              <a:defRPr/>
            </a:pPr>
            <a:r>
              <a:rPr lang="ru-RU" b="1" dirty="0">
                <a:solidFill>
                  <a:schemeClr val="accent4">
                    <a:lumMod val="75000"/>
                  </a:schemeClr>
                </a:solidFill>
                <a:latin typeface="Times New Roman" pitchFamily="18" charset="0"/>
                <a:ea typeface="MS Mincho" pitchFamily="49" charset="-128"/>
              </a:rPr>
              <a:t>Использование информационных технологий для непрерывного профессионального образования педагогов;</a:t>
            </a:r>
          </a:p>
          <a:p>
            <a:pPr marL="342900" indent="-342900">
              <a:lnSpc>
                <a:spcPct val="150000"/>
              </a:lnSpc>
              <a:buFont typeface="Symbol" pitchFamily="18" charset="2"/>
              <a:buChar char=""/>
              <a:tabLst>
                <a:tab pos="457200" algn="l"/>
              </a:tabLst>
              <a:defRPr/>
            </a:pPr>
            <a:r>
              <a:rPr lang="ru-RU" b="1" dirty="0">
                <a:solidFill>
                  <a:schemeClr val="accent4">
                    <a:lumMod val="75000"/>
                  </a:schemeClr>
                </a:solidFill>
                <a:latin typeface="Times New Roman" pitchFamily="18" charset="0"/>
                <a:ea typeface="MS Mincho" pitchFamily="49" charset="-128"/>
              </a:rPr>
              <a:t>активизация познавательной деятельности школьников в ходе учебного процесса;</a:t>
            </a:r>
          </a:p>
          <a:p>
            <a:pPr marL="342900" indent="-342900">
              <a:lnSpc>
                <a:spcPct val="150000"/>
              </a:lnSpc>
              <a:buFont typeface="Symbol" pitchFamily="18" charset="2"/>
              <a:buChar char=""/>
              <a:tabLst>
                <a:tab pos="457200" algn="l"/>
              </a:tabLst>
              <a:defRPr/>
            </a:pPr>
            <a:r>
              <a:rPr lang="ru-RU" b="1" dirty="0">
                <a:solidFill>
                  <a:schemeClr val="accent4">
                    <a:lumMod val="75000"/>
                  </a:schemeClr>
                </a:solidFill>
                <a:latin typeface="Times New Roman" pitchFamily="18" charset="0"/>
                <a:ea typeface="MS Mincho" pitchFamily="49" charset="-128"/>
              </a:rPr>
              <a:t>обеспечение условий для формирования информационной культуры обучающихся;</a:t>
            </a:r>
          </a:p>
          <a:p>
            <a:pPr marL="342900" indent="-342900">
              <a:lnSpc>
                <a:spcPct val="150000"/>
              </a:lnSpc>
              <a:buFont typeface="Symbol" pitchFamily="18" charset="2"/>
              <a:buChar char=""/>
              <a:tabLst>
                <a:tab pos="457200" algn="l"/>
              </a:tabLst>
              <a:defRPr/>
            </a:pPr>
            <a:r>
              <a:rPr lang="ru-RU" b="1" dirty="0">
                <a:solidFill>
                  <a:schemeClr val="accent4">
                    <a:lumMod val="75000"/>
                  </a:schemeClr>
                </a:solidFill>
                <a:latin typeface="Times New Roman" pitchFamily="18" charset="0"/>
                <a:ea typeface="MS Mincho" pitchFamily="49" charset="-128"/>
              </a:rPr>
              <a:t>создание оптимальных условий повышения информационной культуры педагогов, для использования педагогическими и административными работниками ИКТ в организации и реализации образовательного процесса;</a:t>
            </a:r>
          </a:p>
          <a:p>
            <a:pPr marL="342900" indent="-342900">
              <a:lnSpc>
                <a:spcPct val="150000"/>
              </a:lnSpc>
              <a:buFont typeface="Symbol" pitchFamily="18" charset="2"/>
              <a:buChar char=""/>
              <a:tabLst>
                <a:tab pos="457200" algn="l"/>
              </a:tabLst>
              <a:defRPr/>
            </a:pPr>
            <a:r>
              <a:rPr lang="ru-RU" b="1" dirty="0">
                <a:solidFill>
                  <a:schemeClr val="accent4">
                    <a:lumMod val="75000"/>
                  </a:schemeClr>
                </a:solidFill>
                <a:latin typeface="Times New Roman" pitchFamily="18" charset="0"/>
                <a:ea typeface="MS Mincho" pitchFamily="49" charset="-128"/>
              </a:rPr>
              <a:t>создание условий для взаимодействия семьи и школы через единое информационное пространство</a:t>
            </a:r>
          </a:p>
        </p:txBody>
      </p:sp>
    </p:spTree>
  </p:cSld>
  <p:clrMapOvr>
    <a:masterClrMapping/>
  </p:clrMapOvr>
  <p:transition spd="slow">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0" y="404664"/>
            <a:ext cx="7498080" cy="1143000"/>
          </a:xfrm>
        </p:spPr>
        <p:txBody>
          <a:bodyPr>
            <a:normAutofit fontScale="90000"/>
            <a:scene3d>
              <a:camera prst="orthographicFront"/>
              <a:lightRig rig="soft" dir="t">
                <a:rot lat="0" lon="0" rev="10800000"/>
              </a:lightRig>
            </a:scene3d>
            <a:sp3d>
              <a:bevelT w="27940" h="12700"/>
              <a:contourClr>
                <a:srgbClr val="DDDDDD"/>
              </a:contourClr>
            </a:sp3d>
          </a:bodyPr>
          <a:lstStyle/>
          <a:p>
            <a:pPr fontAlgn="auto">
              <a:spcAft>
                <a:spcPts val="0"/>
              </a:spcAft>
              <a:defRPr/>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своей работе учителя школы  используют:</a:t>
            </a:r>
            <a:r>
              <a:rPr lang="ru-RU" sz="4000" spc="150" dirty="0" smtClean="0">
                <a:ln w="11430"/>
                <a:solidFill>
                  <a:srgbClr val="C00000"/>
                </a:solidFill>
                <a:effectLst>
                  <a:outerShdw blurRad="25400" algn="tl" rotWithShape="0">
                    <a:srgbClr val="000000">
                      <a:alpha val="43000"/>
                    </a:srgbClr>
                  </a:outerShdw>
                </a:effectLst>
              </a:rPr>
              <a:t/>
            </a:r>
            <a:br>
              <a:rPr lang="ru-RU" sz="4000" spc="150" dirty="0" smtClean="0">
                <a:ln w="11430"/>
                <a:solidFill>
                  <a:srgbClr val="C00000"/>
                </a:solidFill>
                <a:effectLst>
                  <a:outerShdw blurRad="25400" algn="tl" rotWithShape="0">
                    <a:srgbClr val="000000">
                      <a:alpha val="43000"/>
                    </a:srgbClr>
                  </a:outerShdw>
                </a:effectLst>
              </a:rPr>
            </a:br>
            <a:endParaRPr lang="ru-RU" spc="150" dirty="0">
              <a:ln w="11430"/>
              <a:solidFill>
                <a:srgbClr val="C00000"/>
              </a:solidFill>
              <a:effectLst>
                <a:outerShdw blurRad="25400" algn="tl" rotWithShape="0">
                  <a:srgbClr val="000000">
                    <a:alpha val="43000"/>
                  </a:srgbClr>
                </a:outerShdw>
              </a:effectLst>
            </a:endParaRPr>
          </a:p>
        </p:txBody>
      </p:sp>
      <p:sp>
        <p:nvSpPr>
          <p:cNvPr id="3" name="Содержимое 2"/>
          <p:cNvSpPr>
            <a:spLocks noGrp="1"/>
          </p:cNvSpPr>
          <p:nvPr>
            <p:ph idx="1"/>
          </p:nvPr>
        </p:nvSpPr>
        <p:spPr>
          <a:xfrm>
            <a:off x="1646238" y="1628775"/>
            <a:ext cx="7497762" cy="4800600"/>
          </a:xfrm>
        </p:spPr>
        <p:txBody>
          <a:bodyPr>
            <a:normAutofit/>
          </a:bodyPr>
          <a:lstStyle/>
          <a:p>
            <a:pPr marL="640080" lvl="1" indent="-237744" fontAlgn="auto">
              <a:spcAft>
                <a:spcPts val="0"/>
              </a:spcAft>
              <a:buFont typeface="Arial" pitchFamily="34" charset="0"/>
              <a:buChar char="•"/>
              <a:defRPr/>
            </a:pPr>
            <a:r>
              <a:rPr lang="ru-RU" b="1" dirty="0" smtClean="0">
                <a:solidFill>
                  <a:schemeClr val="accent4">
                    <a:lumMod val="75000"/>
                  </a:schemeClr>
                </a:solidFill>
                <a:latin typeface="+mj-lt"/>
              </a:rPr>
              <a:t>Проектные технологии </a:t>
            </a:r>
          </a:p>
          <a:p>
            <a:pPr marL="640080" lvl="1" indent="-237744" fontAlgn="auto">
              <a:spcAft>
                <a:spcPts val="0"/>
              </a:spcAft>
              <a:buFont typeface="Arial" pitchFamily="34" charset="0"/>
              <a:buChar char="•"/>
              <a:defRPr/>
            </a:pPr>
            <a:r>
              <a:rPr lang="ru-RU" b="1" dirty="0" smtClean="0">
                <a:solidFill>
                  <a:schemeClr val="accent4">
                    <a:lumMod val="75000"/>
                  </a:schemeClr>
                </a:solidFill>
                <a:latin typeface="+mj-lt"/>
              </a:rPr>
              <a:t>Привлечение ресурса Интернет непосредственно на уроке</a:t>
            </a:r>
          </a:p>
          <a:p>
            <a:pPr marL="640080" lvl="1" indent="-237744" fontAlgn="auto">
              <a:spcAft>
                <a:spcPts val="0"/>
              </a:spcAft>
              <a:buFont typeface="Arial" pitchFamily="34" charset="0"/>
              <a:buChar char="•"/>
              <a:defRPr/>
            </a:pPr>
            <a:r>
              <a:rPr lang="ru-RU" b="1" dirty="0" smtClean="0">
                <a:solidFill>
                  <a:schemeClr val="accent4">
                    <a:lumMod val="75000"/>
                  </a:schemeClr>
                </a:solidFill>
                <a:latin typeface="+mj-lt"/>
              </a:rPr>
              <a:t>Привлечение ресурсов Интернет при подготовке к урокам, мероприятиям; </a:t>
            </a:r>
          </a:p>
          <a:p>
            <a:pPr marL="640080" lvl="1" indent="-237744" fontAlgn="auto">
              <a:spcAft>
                <a:spcPts val="0"/>
              </a:spcAft>
              <a:buFont typeface="Arial" pitchFamily="34" charset="0"/>
              <a:buChar char="•"/>
              <a:defRPr/>
            </a:pPr>
            <a:r>
              <a:rPr lang="ru-RU" b="1" dirty="0" smtClean="0">
                <a:solidFill>
                  <a:schemeClr val="accent4">
                    <a:lumMod val="75000"/>
                  </a:schemeClr>
                </a:solidFill>
                <a:latin typeface="+mj-lt"/>
              </a:rPr>
              <a:t>Действующий школьный сайт; </a:t>
            </a:r>
          </a:p>
          <a:p>
            <a:pPr marL="640080" lvl="1" indent="-237744" fontAlgn="auto">
              <a:spcAft>
                <a:spcPts val="0"/>
              </a:spcAft>
              <a:buFont typeface="Arial" pitchFamily="34" charset="0"/>
              <a:buChar char="•"/>
              <a:defRPr/>
            </a:pPr>
            <a:r>
              <a:rPr lang="ru-RU" b="1" dirty="0" smtClean="0">
                <a:solidFill>
                  <a:schemeClr val="accent4">
                    <a:lumMod val="75000"/>
                  </a:schemeClr>
                </a:solidFill>
                <a:latin typeface="+mj-lt"/>
              </a:rPr>
              <a:t>Работа в интернет - сообществах</a:t>
            </a:r>
          </a:p>
        </p:txBody>
      </p:sp>
    </p:spTree>
  </p:cSld>
  <p:clrMapOvr>
    <a:masterClrMapping/>
  </p:clrMapOvr>
  <p:transition spd="slow">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G:\фото МОУСОШ №1\100_PANA\P1000506.JPG"/>
          <p:cNvPicPr>
            <a:picLocks noChangeAspect="1" noChangeArrowheads="1"/>
          </p:cNvPicPr>
          <p:nvPr/>
        </p:nvPicPr>
        <p:blipFill>
          <a:blip r:embed="rId2"/>
          <a:srcRect/>
          <a:stretch>
            <a:fillRect/>
          </a:stretch>
        </p:blipFill>
        <p:spPr bwMode="auto">
          <a:xfrm>
            <a:off x="0" y="620713"/>
            <a:ext cx="4251325" cy="3262312"/>
          </a:xfrm>
          <a:prstGeom prst="rect">
            <a:avLst/>
          </a:prstGeom>
          <a:noFill/>
          <a:ln w="9525">
            <a:noFill/>
            <a:miter lim="800000"/>
            <a:headEnd/>
            <a:tailEnd/>
          </a:ln>
        </p:spPr>
      </p:pic>
      <p:sp>
        <p:nvSpPr>
          <p:cNvPr id="9" name="Text Box 9"/>
          <p:cNvSpPr txBox="1">
            <a:spLocks noGrp="1" noChangeArrowheads="1"/>
          </p:cNvSpPr>
          <p:nvPr>
            <p:ph type="title"/>
          </p:nvPr>
        </p:nvSpPr>
        <p:spPr bwMode="auto">
          <a:xfrm>
            <a:off x="642910" y="142852"/>
            <a:ext cx="4071966" cy="461665"/>
          </a:xfr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fontAlgn="auto">
              <a:spcAft>
                <a:spcPts val="0"/>
              </a:spcAft>
              <a:defRPr/>
            </a:pPr>
            <a:r>
              <a:rPr lang="ru-RU" sz="2400" dirty="0" smtClean="0">
                <a:solidFill>
                  <a:srgbClr val="000000"/>
                </a:solidFill>
              </a:rPr>
              <a:t>      Урок</a:t>
            </a:r>
            <a:r>
              <a:rPr lang="ru-RU" sz="2400" dirty="0" smtClean="0">
                <a:solidFill>
                  <a:srgbClr val="9999FF"/>
                </a:solidFill>
              </a:rPr>
              <a:t> </a:t>
            </a:r>
            <a:r>
              <a:rPr lang="ru-RU" sz="2400" dirty="0" smtClean="0">
                <a:solidFill>
                  <a:srgbClr val="000000"/>
                </a:solidFill>
              </a:rPr>
              <a:t>биологии</a:t>
            </a:r>
            <a:endParaRPr lang="ru-RU" sz="2400" dirty="0">
              <a:solidFill>
                <a:srgbClr val="9999FF"/>
              </a:solidFill>
            </a:endParaRPr>
          </a:p>
        </p:txBody>
      </p:sp>
      <p:sp>
        <p:nvSpPr>
          <p:cNvPr id="38914" name="Содержимое 2"/>
          <p:cNvSpPr>
            <a:spLocks noGrp="1"/>
          </p:cNvSpPr>
          <p:nvPr>
            <p:ph idx="1"/>
          </p:nvPr>
        </p:nvSpPr>
        <p:spPr>
          <a:xfrm>
            <a:off x="4457700" y="260350"/>
            <a:ext cx="4686300" cy="2828925"/>
          </a:xfrm>
        </p:spPr>
        <p:txBody>
          <a:bodyPr>
            <a:normAutofit/>
          </a:bodyPr>
          <a:lstStyle/>
          <a:p>
            <a:pPr marL="365760" indent="-283464" fontAlgn="auto">
              <a:spcAft>
                <a:spcPts val="0"/>
              </a:spcAft>
              <a:buFont typeface="Wingdings 2" pitchFamily="18" charset="2"/>
              <a:buNone/>
              <a:defRPr/>
            </a:pPr>
            <a:r>
              <a:rPr lang="ru-RU" b="1" dirty="0" smtClean="0">
                <a:solidFill>
                  <a:schemeClr val="accent4">
                    <a:lumMod val="75000"/>
                  </a:schemeClr>
                </a:solidFill>
                <a:latin typeface="+mj-lt"/>
              </a:rPr>
              <a:t>           </a:t>
            </a:r>
          </a:p>
          <a:p>
            <a:pPr marL="365760" indent="-283464" fontAlgn="auto">
              <a:spcAft>
                <a:spcPts val="0"/>
              </a:spcAft>
              <a:buFont typeface="Wingdings 2" pitchFamily="18" charset="2"/>
              <a:buNone/>
              <a:defRPr/>
            </a:pPr>
            <a:r>
              <a:rPr lang="ru-RU" sz="1800" b="1" dirty="0" smtClean="0">
                <a:solidFill>
                  <a:schemeClr val="accent4">
                    <a:lumMod val="75000"/>
                  </a:schemeClr>
                </a:solidFill>
                <a:latin typeface="+mj-lt"/>
              </a:rPr>
              <a:t>       </a:t>
            </a:r>
            <a:r>
              <a:rPr lang="ru-RU" sz="1800" b="1" dirty="0" err="1" smtClean="0">
                <a:solidFill>
                  <a:schemeClr val="accent4">
                    <a:lumMod val="75000"/>
                  </a:schemeClr>
                </a:solidFill>
                <a:latin typeface="+mj-lt"/>
              </a:rPr>
              <a:t>Заоева</a:t>
            </a:r>
            <a:r>
              <a:rPr lang="ru-RU" sz="1800" b="1" dirty="0" smtClean="0">
                <a:solidFill>
                  <a:schemeClr val="accent4">
                    <a:lumMod val="75000"/>
                  </a:schemeClr>
                </a:solidFill>
                <a:latin typeface="+mj-lt"/>
              </a:rPr>
              <a:t> </a:t>
            </a:r>
            <a:r>
              <a:rPr lang="ru-RU" sz="1800" b="1" dirty="0" err="1" smtClean="0">
                <a:solidFill>
                  <a:schemeClr val="accent4">
                    <a:lumMod val="75000"/>
                  </a:schemeClr>
                </a:solidFill>
                <a:latin typeface="+mj-lt"/>
              </a:rPr>
              <a:t>Зарема</a:t>
            </a:r>
            <a:r>
              <a:rPr lang="ru-RU" sz="1800" b="1" dirty="0" smtClean="0">
                <a:solidFill>
                  <a:schemeClr val="accent4">
                    <a:lumMod val="75000"/>
                  </a:schemeClr>
                </a:solidFill>
                <a:latin typeface="+mj-lt"/>
              </a:rPr>
              <a:t> </a:t>
            </a:r>
            <a:r>
              <a:rPr lang="ru-RU" sz="1800" b="1" dirty="0" err="1" smtClean="0">
                <a:solidFill>
                  <a:schemeClr val="accent4">
                    <a:lumMod val="75000"/>
                  </a:schemeClr>
                </a:solidFill>
                <a:latin typeface="+mj-lt"/>
              </a:rPr>
              <a:t>Ахсарбековна</a:t>
            </a:r>
            <a:r>
              <a:rPr lang="ru-RU" sz="1800" b="1" dirty="0" smtClean="0">
                <a:solidFill>
                  <a:schemeClr val="accent4">
                    <a:lumMod val="75000"/>
                  </a:schemeClr>
                </a:solidFill>
                <a:latin typeface="+mj-lt"/>
              </a:rPr>
              <a:t> - учитель высшей  квалификационной категории. Основная  цель учителя -сделать урок таким, чтобы ученикам было интересно и понятно.</a:t>
            </a:r>
          </a:p>
        </p:txBody>
      </p:sp>
      <p:pic>
        <p:nvPicPr>
          <p:cNvPr id="43014" name="Рисунок 9" descr="P1110513.JPG"/>
          <p:cNvPicPr>
            <a:picLocks noChangeAspect="1"/>
          </p:cNvPicPr>
          <p:nvPr/>
        </p:nvPicPr>
        <p:blipFill>
          <a:blip r:embed="rId3"/>
          <a:srcRect/>
          <a:stretch>
            <a:fillRect/>
          </a:stretch>
        </p:blipFill>
        <p:spPr bwMode="auto">
          <a:xfrm>
            <a:off x="3492500" y="2619375"/>
            <a:ext cx="5651500" cy="4238625"/>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0" descr="G:\5555555\P1000566.JPG"/>
          <p:cNvPicPr>
            <a:picLocks noChangeAspect="1" noChangeArrowheads="1"/>
          </p:cNvPicPr>
          <p:nvPr/>
        </p:nvPicPr>
        <p:blipFill>
          <a:blip r:embed="rId2"/>
          <a:srcRect/>
          <a:stretch>
            <a:fillRect/>
          </a:stretch>
        </p:blipFill>
        <p:spPr bwMode="auto">
          <a:xfrm>
            <a:off x="3894138" y="3357563"/>
            <a:ext cx="5249862" cy="3500437"/>
          </a:xfrm>
          <a:prstGeom prst="rect">
            <a:avLst/>
          </a:prstGeom>
          <a:noFill/>
          <a:ln w="9525">
            <a:noFill/>
            <a:miter lim="800000"/>
            <a:headEnd/>
            <a:tailEnd/>
          </a:ln>
        </p:spPr>
      </p:pic>
      <p:sp>
        <p:nvSpPr>
          <p:cNvPr id="44034" name="Text Box 13"/>
          <p:cNvSpPr txBox="1">
            <a:spLocks noChangeArrowheads="1"/>
          </p:cNvSpPr>
          <p:nvPr/>
        </p:nvSpPr>
        <p:spPr bwMode="auto">
          <a:xfrm>
            <a:off x="441325" y="1636713"/>
            <a:ext cx="184150" cy="366712"/>
          </a:xfrm>
          <a:prstGeom prst="rect">
            <a:avLst/>
          </a:prstGeom>
          <a:noFill/>
          <a:ln w="9525">
            <a:noFill/>
            <a:miter lim="800000"/>
            <a:headEnd/>
            <a:tailEnd/>
          </a:ln>
        </p:spPr>
        <p:txBody>
          <a:bodyPr wrap="none">
            <a:spAutoFit/>
          </a:bodyPr>
          <a:lstStyle/>
          <a:p>
            <a:endParaRPr lang="ru-RU">
              <a:latin typeface="Corbel" pitchFamily="34" charset="0"/>
            </a:endParaRPr>
          </a:p>
        </p:txBody>
      </p:sp>
      <p:sp>
        <p:nvSpPr>
          <p:cNvPr id="37892" name="Text Box 7"/>
          <p:cNvSpPr txBox="1">
            <a:spLocks noChangeArrowheads="1"/>
          </p:cNvSpPr>
          <p:nvPr/>
        </p:nvSpPr>
        <p:spPr bwMode="auto">
          <a:xfrm>
            <a:off x="4519613" y="1412875"/>
            <a:ext cx="4624387" cy="1016000"/>
          </a:xfrm>
          <a:prstGeom prst="rect">
            <a:avLst/>
          </a:prstGeom>
          <a:noFill/>
          <a:ln w="9525">
            <a:noFill/>
            <a:miter lim="800000"/>
            <a:headEnd/>
            <a:tailEnd/>
          </a:ln>
        </p:spPr>
        <p:txBody>
          <a:bodyPr>
            <a:spAutoFit/>
          </a:bodyPr>
          <a:lstStyle/>
          <a:p>
            <a:pPr fontAlgn="auto">
              <a:spcBef>
                <a:spcPts val="0"/>
              </a:spcBef>
              <a:spcAft>
                <a:spcPts val="0"/>
              </a:spcAft>
              <a:defRPr/>
            </a:pPr>
            <a:endParaRPr lang="ru-RU" sz="2000" dirty="0">
              <a:latin typeface="+mn-lt"/>
            </a:endParaRPr>
          </a:p>
          <a:p>
            <a:pPr fontAlgn="auto">
              <a:spcBef>
                <a:spcPts val="0"/>
              </a:spcBef>
              <a:spcAft>
                <a:spcPts val="0"/>
              </a:spcAft>
              <a:defRPr/>
            </a:pPr>
            <a:r>
              <a:rPr lang="ru-RU" sz="2000" b="1" dirty="0" err="1">
                <a:solidFill>
                  <a:schemeClr val="accent4">
                    <a:lumMod val="75000"/>
                  </a:schemeClr>
                </a:solidFill>
                <a:latin typeface="+mj-lt"/>
              </a:rPr>
              <a:t>Солтанова</a:t>
            </a:r>
            <a:r>
              <a:rPr lang="ru-RU" sz="2000" b="1" dirty="0">
                <a:solidFill>
                  <a:schemeClr val="accent4">
                    <a:lumMod val="75000"/>
                  </a:schemeClr>
                </a:solidFill>
                <a:latin typeface="+mj-lt"/>
              </a:rPr>
              <a:t> Виктория </a:t>
            </a:r>
            <a:r>
              <a:rPr lang="ru-RU" sz="2000" b="1" dirty="0" err="1">
                <a:solidFill>
                  <a:schemeClr val="accent4">
                    <a:lumMod val="75000"/>
                  </a:schemeClr>
                </a:solidFill>
                <a:latin typeface="+mj-lt"/>
              </a:rPr>
              <a:t>Казбековна</a:t>
            </a:r>
            <a:r>
              <a:rPr lang="ru-RU" sz="2000" b="1" dirty="0">
                <a:solidFill>
                  <a:schemeClr val="accent4">
                    <a:lumMod val="75000"/>
                  </a:schemeClr>
                </a:solidFill>
                <a:latin typeface="+mj-lt"/>
              </a:rPr>
              <a:t> – учитель первой </a:t>
            </a:r>
            <a:r>
              <a:rPr lang="ru-RU" sz="2000" b="1" dirty="0">
                <a:solidFill>
                  <a:schemeClr val="accent4">
                    <a:lumMod val="75000"/>
                  </a:schemeClr>
                </a:solidFill>
                <a:latin typeface="+mj-lt"/>
              </a:rPr>
              <a:t>категории</a:t>
            </a:r>
            <a:endParaRPr lang="ru-RU" sz="2000" b="1" dirty="0">
              <a:solidFill>
                <a:schemeClr val="accent4">
                  <a:lumMod val="75000"/>
                </a:schemeClr>
              </a:solidFill>
              <a:latin typeface="+mj-lt"/>
            </a:endParaRPr>
          </a:p>
        </p:txBody>
      </p:sp>
      <p:sp>
        <p:nvSpPr>
          <p:cNvPr id="37893" name="Text Box 9"/>
          <p:cNvSpPr txBox="1">
            <a:spLocks noChangeArrowheads="1"/>
          </p:cNvSpPr>
          <p:nvPr/>
        </p:nvSpPr>
        <p:spPr bwMode="auto">
          <a:xfrm>
            <a:off x="1547664" y="332656"/>
            <a:ext cx="3176588"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ru-RU" sz="2400" dirty="0">
                <a:solidFill>
                  <a:srgbClr val="000000"/>
                </a:solidFill>
              </a:rPr>
              <a:t>      Уроки</a:t>
            </a:r>
            <a:r>
              <a:rPr lang="ru-RU" sz="2400" dirty="0">
                <a:solidFill>
                  <a:srgbClr val="9999FF"/>
                </a:solidFill>
              </a:rPr>
              <a:t> </a:t>
            </a:r>
            <a:r>
              <a:rPr lang="ru-RU" sz="2400" dirty="0">
                <a:solidFill>
                  <a:srgbClr val="000000"/>
                </a:solidFill>
              </a:rPr>
              <a:t>химии</a:t>
            </a:r>
            <a:endParaRPr lang="ru-RU" sz="2400" dirty="0">
              <a:solidFill>
                <a:srgbClr val="9999FF"/>
              </a:solidFill>
            </a:endParaRPr>
          </a:p>
        </p:txBody>
      </p:sp>
      <p:pic>
        <p:nvPicPr>
          <p:cNvPr id="44039" name="Picture 9" descr="G:\5555555\P1000568.JPG"/>
          <p:cNvPicPr>
            <a:picLocks noChangeAspect="1" noChangeArrowheads="1"/>
          </p:cNvPicPr>
          <p:nvPr/>
        </p:nvPicPr>
        <p:blipFill>
          <a:blip r:embed="rId3"/>
          <a:srcRect/>
          <a:stretch>
            <a:fillRect/>
          </a:stretch>
        </p:blipFill>
        <p:spPr bwMode="auto">
          <a:xfrm>
            <a:off x="0" y="908050"/>
            <a:ext cx="4572000" cy="3213100"/>
          </a:xfrm>
          <a:prstGeom prst="rect">
            <a:avLst/>
          </a:prstGeom>
          <a:noFill/>
          <a:ln w="9525">
            <a:noFill/>
            <a:miter lim="800000"/>
            <a:headEnd/>
            <a:tailEnd/>
          </a:ln>
        </p:spPr>
      </p:pic>
    </p:spTree>
  </p:cSld>
  <p:clrMapOvr>
    <a:masterClrMapping/>
  </p:clrMapOvr>
  <p:transition spd="slow">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83768" y="0"/>
            <a:ext cx="4479111" cy="923330"/>
          </a:xfrm>
          <a:prstGeom prst="rect">
            <a:avLst/>
          </a:prstGeom>
          <a:noFill/>
        </p:spPr>
        <p:txBody>
          <a:bodyPr wrap="none">
            <a:spAutoFit/>
          </a:bodyPr>
          <a:lstStyle/>
          <a:p>
            <a:pPr algn="ctr" fontAlgn="auto">
              <a:spcBef>
                <a:spcPts val="0"/>
              </a:spcBef>
              <a:spcAft>
                <a:spcPts val="0"/>
              </a:spcAft>
              <a:defRPr/>
            </a:pP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Образование </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pic>
        <p:nvPicPr>
          <p:cNvPr id="5" name="Рисунок 4" descr="ррррррр.jpg"/>
          <p:cNvPicPr>
            <a:picLocks noChangeAspect="1"/>
          </p:cNvPicPr>
          <p:nvPr/>
        </p:nvPicPr>
        <p:blipFill>
          <a:blip r:embed="rId2" cstate="print"/>
          <a:stretch>
            <a:fillRect/>
          </a:stretch>
        </p:blipFill>
        <p:spPr>
          <a:xfrm>
            <a:off x="4427984" y="3420089"/>
            <a:ext cx="4427984" cy="3184002"/>
          </a:xfrm>
          <a:prstGeom prst="rect">
            <a:avLst/>
          </a:prstGeom>
          <a:ln w="228600" cap="sq" cmpd="thickThin">
            <a:solidFill>
              <a:schemeClr val="accent4">
                <a:lumMod val="75000"/>
              </a:schemeClr>
            </a:solidFill>
            <a:prstDash val="solid"/>
            <a:miter lim="800000"/>
          </a:ln>
          <a:effectLst>
            <a:innerShdw blurRad="76200">
              <a:srgbClr val="000000"/>
            </a:innerShdw>
          </a:effectLst>
        </p:spPr>
      </p:pic>
      <p:pic>
        <p:nvPicPr>
          <p:cNvPr id="4" name="Содержимое 3" descr="аааааааа.jpg"/>
          <p:cNvPicPr>
            <a:picLocks noGrp="1" noChangeAspect="1"/>
          </p:cNvPicPr>
          <p:nvPr>
            <p:ph idx="1"/>
          </p:nvPr>
        </p:nvPicPr>
        <p:blipFill>
          <a:blip r:embed="rId3" cstate="print"/>
          <a:stretch>
            <a:fillRect/>
          </a:stretch>
        </p:blipFill>
        <p:spPr>
          <a:xfrm>
            <a:off x="251520" y="1268760"/>
            <a:ext cx="4175956" cy="2783971"/>
          </a:xfrm>
          <a:ln w="228600" cap="sq" cmpd="thickThin">
            <a:solidFill>
              <a:schemeClr val="accent4">
                <a:lumMod val="75000"/>
              </a:schemeClr>
            </a:solidFill>
          </a:ln>
          <a:effectLst>
            <a:innerShdw blurRad="76200">
              <a:srgbClr val="000000"/>
            </a:innerShdw>
          </a:effectLst>
        </p:spPr>
      </p:pic>
    </p:spTree>
  </p:cSld>
  <p:clrMapOvr>
    <a:masterClrMapping/>
  </p:clrMapOvr>
  <p:transition spd="slow">
    <p:wheel spokes="3"/>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6" descr="G:\фото МОУСОШ №1\100_PANA\P1000480.JPG"/>
          <p:cNvPicPr>
            <a:picLocks noChangeAspect="1" noChangeArrowheads="1"/>
          </p:cNvPicPr>
          <p:nvPr/>
        </p:nvPicPr>
        <p:blipFill>
          <a:blip r:embed="rId2"/>
          <a:srcRect/>
          <a:stretch>
            <a:fillRect/>
          </a:stretch>
        </p:blipFill>
        <p:spPr bwMode="auto">
          <a:xfrm>
            <a:off x="1331913" y="3141663"/>
            <a:ext cx="5143500" cy="3429000"/>
          </a:xfrm>
          <a:prstGeom prst="rect">
            <a:avLst/>
          </a:prstGeom>
          <a:noFill/>
          <a:ln w="9525">
            <a:noFill/>
            <a:miter lim="800000"/>
            <a:headEnd/>
            <a:tailEnd/>
          </a:ln>
        </p:spPr>
      </p:pic>
      <p:sp>
        <p:nvSpPr>
          <p:cNvPr id="39939" name="Text Box 9"/>
          <p:cNvSpPr>
            <a:spLocks noGrp="1" noChangeArrowheads="1"/>
          </p:cNvSpPr>
          <p:nvPr>
            <p:ph idx="1"/>
          </p:nvPr>
        </p:nvSpPr>
        <p:spPr>
          <a:xfrm>
            <a:off x="5357813" y="214313"/>
            <a:ext cx="3214687" cy="461962"/>
          </a:xfrm>
          <a:ln/>
        </p:spPr>
        <p:style>
          <a:lnRef idx="1">
            <a:schemeClr val="accent6"/>
          </a:lnRef>
          <a:fillRef idx="2">
            <a:schemeClr val="accent6"/>
          </a:fillRef>
          <a:effectRef idx="1">
            <a:schemeClr val="accent6"/>
          </a:effectRef>
          <a:fontRef idx="minor">
            <a:schemeClr val="dk1"/>
          </a:fontRef>
        </p:style>
        <p:txBody>
          <a:bodyPr>
            <a:spAutoFit/>
          </a:bodyPr>
          <a:lstStyle/>
          <a:p>
            <a:pPr marL="365760" indent="-283464" fontAlgn="auto">
              <a:spcAft>
                <a:spcPts val="0"/>
              </a:spcAft>
              <a:buFont typeface="Wingdings 2"/>
              <a:buChar char=""/>
              <a:defRPr/>
            </a:pPr>
            <a:r>
              <a:rPr lang="ru-RU" sz="2400" dirty="0" smtClean="0">
                <a:solidFill>
                  <a:srgbClr val="000000"/>
                </a:solidFill>
              </a:rPr>
              <a:t>      Урок</a:t>
            </a:r>
            <a:r>
              <a:rPr lang="ru-RU" sz="2400" dirty="0" smtClean="0">
                <a:solidFill>
                  <a:srgbClr val="9999FF"/>
                </a:solidFill>
              </a:rPr>
              <a:t> </a:t>
            </a:r>
            <a:r>
              <a:rPr lang="ru-RU" sz="2400" dirty="0" smtClean="0">
                <a:solidFill>
                  <a:srgbClr val="000000"/>
                </a:solidFill>
              </a:rPr>
              <a:t>физики</a:t>
            </a:r>
            <a:r>
              <a:rPr lang="ru-RU" sz="2400" dirty="0" smtClean="0">
                <a:solidFill>
                  <a:srgbClr val="9999FF"/>
                </a:solidFill>
              </a:rPr>
              <a:t>.</a:t>
            </a:r>
          </a:p>
        </p:txBody>
      </p:sp>
      <p:pic>
        <p:nvPicPr>
          <p:cNvPr id="45061" name="Picture 4" descr="F:\5555555\P1000532.JPG"/>
          <p:cNvPicPr>
            <a:picLocks noChangeAspect="1" noChangeArrowheads="1"/>
          </p:cNvPicPr>
          <p:nvPr/>
        </p:nvPicPr>
        <p:blipFill>
          <a:blip r:embed="rId3"/>
          <a:srcRect/>
          <a:stretch>
            <a:fillRect/>
          </a:stretch>
        </p:blipFill>
        <p:spPr bwMode="auto">
          <a:xfrm>
            <a:off x="0" y="0"/>
            <a:ext cx="4067175" cy="2649538"/>
          </a:xfrm>
          <a:prstGeom prst="rect">
            <a:avLst/>
          </a:prstGeom>
          <a:noFill/>
          <a:ln w="9525">
            <a:noFill/>
            <a:miter lim="800000"/>
            <a:headEnd/>
            <a:tailEnd/>
          </a:ln>
        </p:spPr>
      </p:pic>
      <p:sp>
        <p:nvSpPr>
          <p:cNvPr id="39941" name="TextBox 4"/>
          <p:cNvSpPr txBox="1">
            <a:spLocks noChangeArrowheads="1"/>
          </p:cNvSpPr>
          <p:nvPr/>
        </p:nvSpPr>
        <p:spPr bwMode="auto">
          <a:xfrm>
            <a:off x="4140200" y="1700213"/>
            <a:ext cx="5291138" cy="1385887"/>
          </a:xfrm>
          <a:prstGeom prst="rect">
            <a:avLst/>
          </a:prstGeom>
          <a:noFill/>
          <a:ln w="9525">
            <a:noFill/>
            <a:miter lim="800000"/>
            <a:headEnd/>
            <a:tailEnd/>
          </a:ln>
        </p:spPr>
        <p:txBody>
          <a:bodyPr>
            <a:spAutoFit/>
          </a:bodyPr>
          <a:lstStyle/>
          <a:p>
            <a:pPr fontAlgn="auto">
              <a:spcBef>
                <a:spcPts val="0"/>
              </a:spcBef>
              <a:spcAft>
                <a:spcPts val="0"/>
              </a:spcAft>
              <a:defRPr/>
            </a:pPr>
            <a:r>
              <a:rPr lang="ru-RU" sz="2800" b="1" dirty="0" err="1">
                <a:solidFill>
                  <a:schemeClr val="accent4">
                    <a:lumMod val="75000"/>
                  </a:schemeClr>
                </a:solidFill>
                <a:latin typeface="+mj-lt"/>
              </a:rPr>
              <a:t>Кокаева</a:t>
            </a:r>
            <a:r>
              <a:rPr lang="ru-RU" sz="2800" b="1" dirty="0">
                <a:solidFill>
                  <a:schemeClr val="accent4">
                    <a:lumMod val="75000"/>
                  </a:schemeClr>
                </a:solidFill>
                <a:latin typeface="+mj-lt"/>
              </a:rPr>
              <a:t> Белла </a:t>
            </a:r>
            <a:r>
              <a:rPr lang="ru-RU" sz="2800" b="1" dirty="0" err="1">
                <a:solidFill>
                  <a:schemeClr val="accent4">
                    <a:lumMod val="75000"/>
                  </a:schemeClr>
                </a:solidFill>
                <a:latin typeface="+mj-lt"/>
              </a:rPr>
              <a:t>Гурамовна</a:t>
            </a:r>
            <a:r>
              <a:rPr lang="ru-RU" sz="2800" b="1" dirty="0">
                <a:solidFill>
                  <a:schemeClr val="accent4">
                    <a:lumMod val="75000"/>
                  </a:schemeClr>
                </a:solidFill>
                <a:latin typeface="+mj-lt"/>
              </a:rPr>
              <a:t> – учитель</a:t>
            </a:r>
          </a:p>
          <a:p>
            <a:pPr fontAlgn="auto">
              <a:spcBef>
                <a:spcPts val="0"/>
              </a:spcBef>
              <a:spcAft>
                <a:spcPts val="0"/>
              </a:spcAft>
              <a:defRPr/>
            </a:pPr>
            <a:r>
              <a:rPr lang="ru-RU" sz="2800" b="1" dirty="0">
                <a:solidFill>
                  <a:schemeClr val="accent4">
                    <a:lumMod val="75000"/>
                  </a:schemeClr>
                </a:solidFill>
                <a:latin typeface="+mj-lt"/>
              </a:rPr>
              <a:t>с небольшим стажем </a:t>
            </a:r>
            <a:r>
              <a:rPr lang="ru-RU" sz="2800" b="1" dirty="0">
                <a:solidFill>
                  <a:schemeClr val="accent4">
                    <a:lumMod val="75000"/>
                  </a:schemeClr>
                </a:solidFill>
                <a:latin typeface="+mj-lt"/>
              </a:rPr>
              <a:t>работы.</a:t>
            </a:r>
            <a:endParaRPr lang="ru-RU" sz="2800" b="1" dirty="0">
              <a:solidFill>
                <a:schemeClr val="accent4">
                  <a:lumMod val="75000"/>
                </a:schemeClr>
              </a:solidFill>
              <a:latin typeface="+mj-lt"/>
            </a:endParaRPr>
          </a:p>
        </p:txBody>
      </p:sp>
      <p:pic>
        <p:nvPicPr>
          <p:cNvPr id="45063" name="Picture 17" descr="komp37"/>
          <p:cNvPicPr>
            <a:picLocks noChangeAspect="1" noChangeArrowheads="1" noCrop="1"/>
          </p:cNvPicPr>
          <p:nvPr/>
        </p:nvPicPr>
        <p:blipFill>
          <a:blip r:embed="rId4"/>
          <a:srcRect/>
          <a:stretch>
            <a:fillRect/>
          </a:stretch>
        </p:blipFill>
        <p:spPr bwMode="auto">
          <a:xfrm>
            <a:off x="6948488" y="4581525"/>
            <a:ext cx="1952625" cy="1844675"/>
          </a:xfrm>
          <a:prstGeom prst="rect">
            <a:avLst/>
          </a:prstGeom>
          <a:noFill/>
          <a:ln w="9525">
            <a:noFill/>
            <a:miter lim="800000"/>
            <a:headEnd/>
            <a:tailEnd/>
          </a:ln>
        </p:spPr>
      </p:pic>
    </p:spTree>
  </p:cSld>
  <p:clrMapOvr>
    <a:masterClrMapping/>
  </p:clrMapOvr>
  <p:transition spd="slow">
    <p:spli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0"/>
            <a:ext cx="4427686" cy="1200329"/>
          </a:xfrm>
          <a:prstGeom prst="rect">
            <a:avLst/>
          </a:prstGeom>
          <a:noFill/>
        </p:spPr>
        <p:txBody>
          <a:bodyPr wrap="none">
            <a:spAutoFit/>
          </a:bodyPr>
          <a:lstStyle/>
          <a:p>
            <a:pPr algn="ctr" fontAlgn="auto">
              <a:spcBef>
                <a:spcPts val="0"/>
              </a:spcBef>
              <a:spcAft>
                <a:spcPts val="0"/>
              </a:spcAft>
              <a:defRPr/>
            </a:pP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Результаты учебной </a:t>
            </a:r>
          </a:p>
          <a:p>
            <a:pPr algn="ctr" fontAlgn="auto">
              <a:spcBef>
                <a:spcPts val="0"/>
              </a:spcBef>
              <a:spcAft>
                <a:spcPts val="0"/>
              </a:spcAft>
              <a:defRPr/>
            </a:pP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деятельности</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graphicFrame>
        <p:nvGraphicFramePr>
          <p:cNvPr id="46082" name="Содержимое 8"/>
          <p:cNvGraphicFramePr>
            <a:graphicFrameLocks noGrp="1"/>
          </p:cNvGraphicFramePr>
          <p:nvPr>
            <p:ph idx="1"/>
          </p:nvPr>
        </p:nvGraphicFramePr>
        <p:xfrm>
          <a:off x="1384300" y="1397000"/>
          <a:ext cx="7600950" cy="4902200"/>
        </p:xfrm>
        <a:graphic>
          <a:graphicData uri="http://schemas.openxmlformats.org/presentationml/2006/ole">
            <p:oleObj spid="_x0000_s46082" r:id="rId3" imgW="7602371" imgH="4901609" progId="Excel.Chart.8">
              <p:embed/>
            </p:oleObj>
          </a:graphicData>
        </a:graphic>
      </p:graphicFrame>
    </p:spTree>
  </p:cSld>
  <p:clrMapOvr>
    <a:masterClrMapping/>
  </p:clrMapOvr>
  <p:transition spd="slow">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0"/>
            <a:ext cx="3856472" cy="836712"/>
          </a:xfrm>
        </p:spPr>
        <p:txBody>
          <a:bodyPr/>
          <a:lstStyle/>
          <a:p>
            <a:pPr fontAlgn="auto">
              <a:spcAft>
                <a:spcPts val="0"/>
              </a:spcAft>
              <a:defRPr/>
            </a:pP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Успехи школы </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914400" y="908050"/>
            <a:ext cx="8229600" cy="1470025"/>
          </a:xfrm>
        </p:spPr>
        <p:txBody>
          <a:bodyPr>
            <a:normAutofit lnSpcReduction="10000"/>
          </a:bodyPr>
          <a:lstStyle/>
          <a:p>
            <a:pPr marL="365760" indent="-283464" fontAlgn="auto">
              <a:spcAft>
                <a:spcPts val="0"/>
              </a:spcAft>
              <a:buFont typeface="Wingdings 2"/>
              <a:buChar char=""/>
              <a:defRPr/>
            </a:pPr>
            <a:r>
              <a:rPr lang="ru-RU" b="1" dirty="0" smtClean="0">
                <a:solidFill>
                  <a:schemeClr val="accent4">
                    <a:lumMod val="75000"/>
                  </a:schemeClr>
                </a:solidFill>
                <a:latin typeface="+mj-lt"/>
              </a:rPr>
              <a:t>Принимаем участие в различных мероприятиях, олимпиадах, конкурсах, проектах</a:t>
            </a:r>
          </a:p>
          <a:p>
            <a:pPr marL="365760" indent="-283464" fontAlgn="auto">
              <a:spcAft>
                <a:spcPts val="0"/>
              </a:spcAft>
              <a:buFont typeface="Wingdings 2"/>
              <a:buChar char=""/>
              <a:defRPr/>
            </a:pPr>
            <a:endParaRPr lang="ru-RU" dirty="0" smtClean="0"/>
          </a:p>
          <a:p>
            <a:pPr marL="365760" indent="-283464" fontAlgn="auto">
              <a:spcAft>
                <a:spcPts val="0"/>
              </a:spcAft>
              <a:buFont typeface="Wingdings 2"/>
              <a:buChar char=""/>
              <a:defRPr/>
            </a:pPr>
            <a:endParaRPr lang="ru-RU" dirty="0" smtClean="0"/>
          </a:p>
          <a:p>
            <a:pPr marL="365760" indent="-283464" fontAlgn="auto">
              <a:spcAft>
                <a:spcPts val="0"/>
              </a:spcAft>
              <a:buFont typeface="Wingdings 2"/>
              <a:buNone/>
              <a:defRPr/>
            </a:pPr>
            <a:endParaRPr lang="ru-RU" sz="7700" dirty="0"/>
          </a:p>
        </p:txBody>
      </p:sp>
      <p:pic>
        <p:nvPicPr>
          <p:cNvPr id="47107" name="Рисунок 4" descr="20130411_125200.jpg"/>
          <p:cNvPicPr>
            <a:picLocks noChangeAspect="1"/>
          </p:cNvPicPr>
          <p:nvPr/>
        </p:nvPicPr>
        <p:blipFill>
          <a:blip r:embed="rId2"/>
          <a:srcRect/>
          <a:stretch>
            <a:fillRect/>
          </a:stretch>
        </p:blipFill>
        <p:spPr bwMode="auto">
          <a:xfrm>
            <a:off x="3995738" y="2051050"/>
            <a:ext cx="3384550" cy="4806950"/>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tx2">
                  <a:satMod val="130000"/>
                </a:schemeClr>
              </a:solidFill>
            </a:endParaRPr>
          </a:p>
        </p:txBody>
      </p:sp>
      <p:pic>
        <p:nvPicPr>
          <p:cNvPr id="48130" name="Содержимое 5" descr="20130411_124732.jpg"/>
          <p:cNvPicPr>
            <a:picLocks noGrp="1" noChangeAspect="1"/>
          </p:cNvPicPr>
          <p:nvPr>
            <p:ph idx="1"/>
          </p:nvPr>
        </p:nvPicPr>
        <p:blipFill>
          <a:blip r:embed="rId2"/>
          <a:srcRect/>
          <a:stretch>
            <a:fillRect/>
          </a:stretch>
        </p:blipFill>
        <p:spPr>
          <a:xfrm>
            <a:off x="468313" y="0"/>
            <a:ext cx="4067175" cy="5424488"/>
          </a:xfrm>
        </p:spPr>
      </p:pic>
      <p:pic>
        <p:nvPicPr>
          <p:cNvPr id="48131" name="Рисунок 6" descr="20130411_124714.jpg"/>
          <p:cNvPicPr>
            <a:picLocks noChangeAspect="1"/>
          </p:cNvPicPr>
          <p:nvPr/>
        </p:nvPicPr>
        <p:blipFill>
          <a:blip r:embed="rId3"/>
          <a:srcRect/>
          <a:stretch>
            <a:fillRect/>
          </a:stretch>
        </p:blipFill>
        <p:spPr bwMode="auto">
          <a:xfrm>
            <a:off x="4932363" y="1773238"/>
            <a:ext cx="3813175" cy="5084762"/>
          </a:xfrm>
          <a:prstGeom prst="rect">
            <a:avLst/>
          </a:prstGeom>
          <a:noFill/>
          <a:ln w="9525">
            <a:noFill/>
            <a:miter lim="800000"/>
            <a:headEnd/>
            <a:tailEnd/>
          </a:ln>
        </p:spPr>
      </p:pic>
    </p:spTree>
  </p:cSld>
  <p:clrMapOvr>
    <a:masterClrMapping/>
  </p:clrMapOvr>
  <p:transition spd="slow">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tx2">
                  <a:satMod val="130000"/>
                </a:schemeClr>
              </a:solidFill>
            </a:endParaRPr>
          </a:p>
        </p:txBody>
      </p:sp>
      <p:pic>
        <p:nvPicPr>
          <p:cNvPr id="4" name="Содержимое 3" descr="ЕКЕКЕКЕКЕКЕ.jpg"/>
          <p:cNvPicPr>
            <a:picLocks noGrp="1" noChangeAspect="1"/>
          </p:cNvPicPr>
          <p:nvPr>
            <p:ph idx="1"/>
          </p:nvPr>
        </p:nvPicPr>
        <p:blipFill>
          <a:blip r:embed="rId2" cstate="print"/>
          <a:stretch>
            <a:fillRect/>
          </a:stretch>
        </p:blipFill>
        <p:spPr>
          <a:xfrm>
            <a:off x="251520" y="0"/>
            <a:ext cx="5129212" cy="6858000"/>
          </a:xfrm>
          <a:ln w="228600" cap="sq" cmpd="thickThin">
            <a:solidFill>
              <a:schemeClr val="tx1"/>
            </a:solidFill>
          </a:ln>
          <a:effectLst>
            <a:innerShdw blurRad="76200">
              <a:srgbClr val="000000"/>
            </a:innerShdw>
          </a:effectLst>
        </p:spPr>
      </p:pic>
      <p:pic>
        <p:nvPicPr>
          <p:cNvPr id="5" name="Рисунок 4" descr="ОЛОЛООЛЛЛЛЛЛЛЛЛЛЛЛЛЛЛЛЛЛЛ.jpg"/>
          <p:cNvPicPr>
            <a:picLocks noChangeAspect="1"/>
          </p:cNvPicPr>
          <p:nvPr/>
        </p:nvPicPr>
        <p:blipFill>
          <a:blip r:embed="rId3" cstate="print"/>
          <a:stretch>
            <a:fillRect/>
          </a:stretch>
        </p:blipFill>
        <p:spPr>
          <a:xfrm>
            <a:off x="5543600" y="0"/>
            <a:ext cx="3600400" cy="6777224"/>
          </a:xfrm>
          <a:prstGeom prst="rect">
            <a:avLst/>
          </a:prstGeom>
          <a:ln w="228600" cap="sq" cmpd="thickThin">
            <a:solidFill>
              <a:schemeClr val="tx1"/>
            </a:solidFill>
            <a:prstDash val="solid"/>
            <a:miter lim="800000"/>
          </a:ln>
          <a:effectLst>
            <a:innerShdw blurRad="76200">
              <a:srgbClr val="000000"/>
            </a:innerShdw>
          </a:effectLst>
        </p:spPr>
      </p:pic>
    </p:spTree>
  </p:cSld>
  <p:clrMapOvr>
    <a:masterClrMapping/>
  </p:clrMapOvr>
  <p:transition spd="slow">
    <p:pull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Содержимое 5" descr="апап.jpg"/>
          <p:cNvPicPr>
            <a:picLocks noGrp="1" noChangeAspect="1"/>
          </p:cNvPicPr>
          <p:nvPr>
            <p:ph idx="1"/>
          </p:nvPr>
        </p:nvPicPr>
        <p:blipFill>
          <a:blip r:embed="rId2"/>
          <a:srcRect/>
          <a:stretch>
            <a:fillRect/>
          </a:stretch>
        </p:blipFill>
        <p:spPr>
          <a:xfrm>
            <a:off x="0" y="0"/>
            <a:ext cx="2941638" cy="3933825"/>
          </a:xfrm>
        </p:spPr>
      </p:pic>
      <p:pic>
        <p:nvPicPr>
          <p:cNvPr id="50178" name="Рисунок 6" descr="аптва.jpg"/>
          <p:cNvPicPr>
            <a:picLocks noChangeAspect="1"/>
          </p:cNvPicPr>
          <p:nvPr/>
        </p:nvPicPr>
        <p:blipFill>
          <a:blip r:embed="rId3"/>
          <a:srcRect/>
          <a:stretch>
            <a:fillRect/>
          </a:stretch>
        </p:blipFill>
        <p:spPr bwMode="auto">
          <a:xfrm>
            <a:off x="2771775" y="1773238"/>
            <a:ext cx="3182938" cy="4256087"/>
          </a:xfrm>
          <a:prstGeom prst="rect">
            <a:avLst/>
          </a:prstGeom>
          <a:noFill/>
          <a:ln w="9525">
            <a:noFill/>
            <a:miter lim="800000"/>
            <a:headEnd/>
            <a:tailEnd/>
          </a:ln>
        </p:spPr>
      </p:pic>
      <p:pic>
        <p:nvPicPr>
          <p:cNvPr id="50179" name="Рисунок 7" descr="вава.jpg"/>
          <p:cNvPicPr>
            <a:picLocks noChangeAspect="1"/>
          </p:cNvPicPr>
          <p:nvPr/>
        </p:nvPicPr>
        <p:blipFill>
          <a:blip r:embed="rId4"/>
          <a:srcRect/>
          <a:stretch>
            <a:fillRect/>
          </a:stretch>
        </p:blipFill>
        <p:spPr bwMode="auto">
          <a:xfrm>
            <a:off x="5940425" y="3068638"/>
            <a:ext cx="2833688" cy="3789362"/>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tx2">
                  <a:satMod val="130000"/>
                </a:schemeClr>
              </a:solidFill>
            </a:endParaRPr>
          </a:p>
        </p:txBody>
      </p:sp>
      <p:pic>
        <p:nvPicPr>
          <p:cNvPr id="51202" name="Содержимое 4" descr="мими.jpg"/>
          <p:cNvPicPr>
            <a:picLocks noGrp="1" noChangeAspect="1"/>
          </p:cNvPicPr>
          <p:nvPr>
            <p:ph idx="1"/>
          </p:nvPr>
        </p:nvPicPr>
        <p:blipFill>
          <a:blip r:embed="rId2"/>
          <a:srcRect/>
          <a:stretch>
            <a:fillRect/>
          </a:stretch>
        </p:blipFill>
        <p:spPr>
          <a:xfrm>
            <a:off x="3059113" y="0"/>
            <a:ext cx="3241675" cy="4332288"/>
          </a:xfrm>
        </p:spPr>
      </p:pic>
      <p:pic>
        <p:nvPicPr>
          <p:cNvPr id="51203" name="Рисунок 3" descr="мим.jpg"/>
          <p:cNvPicPr>
            <a:picLocks noChangeAspect="1"/>
          </p:cNvPicPr>
          <p:nvPr/>
        </p:nvPicPr>
        <p:blipFill>
          <a:blip r:embed="rId3"/>
          <a:srcRect/>
          <a:stretch>
            <a:fillRect/>
          </a:stretch>
        </p:blipFill>
        <p:spPr bwMode="auto">
          <a:xfrm>
            <a:off x="0" y="2574925"/>
            <a:ext cx="3203575" cy="4283075"/>
          </a:xfrm>
          <a:prstGeom prst="rect">
            <a:avLst/>
          </a:prstGeom>
          <a:noFill/>
          <a:ln w="9525">
            <a:noFill/>
            <a:miter lim="800000"/>
            <a:headEnd/>
            <a:tailEnd/>
          </a:ln>
        </p:spPr>
      </p:pic>
      <p:pic>
        <p:nvPicPr>
          <p:cNvPr id="51204" name="Рисунок 5" descr="ненен.jpg"/>
          <p:cNvPicPr>
            <a:picLocks noChangeAspect="1"/>
          </p:cNvPicPr>
          <p:nvPr/>
        </p:nvPicPr>
        <p:blipFill>
          <a:blip r:embed="rId4"/>
          <a:srcRect/>
          <a:stretch>
            <a:fillRect/>
          </a:stretch>
        </p:blipFill>
        <p:spPr bwMode="auto">
          <a:xfrm>
            <a:off x="6094413" y="2781300"/>
            <a:ext cx="3049587" cy="4076700"/>
          </a:xfrm>
          <a:prstGeom prst="rect">
            <a:avLst/>
          </a:prstGeom>
          <a:noFill/>
          <a:ln w="9525">
            <a:noFill/>
            <a:miter lim="800000"/>
            <a:headEnd/>
            <a:tailEnd/>
          </a:ln>
        </p:spPr>
      </p:pic>
    </p:spTree>
  </p:cSld>
  <p:clrMapOvr>
    <a:masterClrMapping/>
  </p:clrMapOvr>
  <p:transition spd="slow">
    <p:cover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Содержимое 3" descr="енен.jpg"/>
          <p:cNvPicPr>
            <a:picLocks noGrp="1" noChangeAspect="1"/>
          </p:cNvPicPr>
          <p:nvPr>
            <p:ph idx="1"/>
          </p:nvPr>
        </p:nvPicPr>
        <p:blipFill>
          <a:blip r:embed="rId2"/>
          <a:srcRect/>
          <a:stretch>
            <a:fillRect/>
          </a:stretch>
        </p:blipFill>
        <p:spPr>
          <a:xfrm>
            <a:off x="0" y="3041650"/>
            <a:ext cx="2854325" cy="3816350"/>
          </a:xfrm>
        </p:spPr>
      </p:pic>
      <p:pic>
        <p:nvPicPr>
          <p:cNvPr id="52226" name="Рисунок 4" descr="кеееееееееее.jpg"/>
          <p:cNvPicPr>
            <a:picLocks noChangeAspect="1"/>
          </p:cNvPicPr>
          <p:nvPr/>
        </p:nvPicPr>
        <p:blipFill>
          <a:blip r:embed="rId3"/>
          <a:srcRect/>
          <a:stretch>
            <a:fillRect/>
          </a:stretch>
        </p:blipFill>
        <p:spPr bwMode="auto">
          <a:xfrm>
            <a:off x="5940425" y="0"/>
            <a:ext cx="2959100" cy="3956050"/>
          </a:xfrm>
          <a:prstGeom prst="rect">
            <a:avLst/>
          </a:prstGeom>
          <a:noFill/>
          <a:ln w="9525">
            <a:noFill/>
            <a:miter lim="800000"/>
            <a:headEnd/>
            <a:tailEnd/>
          </a:ln>
        </p:spPr>
      </p:pic>
      <p:pic>
        <p:nvPicPr>
          <p:cNvPr id="52227" name="Рисунок 6" descr="укук.jpg"/>
          <p:cNvPicPr>
            <a:picLocks noChangeAspect="1"/>
          </p:cNvPicPr>
          <p:nvPr/>
        </p:nvPicPr>
        <p:blipFill>
          <a:blip r:embed="rId4"/>
          <a:srcRect/>
          <a:stretch>
            <a:fillRect/>
          </a:stretch>
        </p:blipFill>
        <p:spPr bwMode="auto">
          <a:xfrm>
            <a:off x="2771775" y="1268413"/>
            <a:ext cx="3132138" cy="4187825"/>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tx2">
                  <a:satMod val="130000"/>
                </a:schemeClr>
              </a:solidFill>
            </a:endParaRPr>
          </a:p>
        </p:txBody>
      </p:sp>
      <p:pic>
        <p:nvPicPr>
          <p:cNvPr id="53250" name="Содержимое 3" descr="20130411_124849.jpg"/>
          <p:cNvPicPr>
            <a:picLocks noGrp="1" noChangeAspect="1"/>
          </p:cNvPicPr>
          <p:nvPr>
            <p:ph idx="1"/>
          </p:nvPr>
        </p:nvPicPr>
        <p:blipFill>
          <a:blip r:embed="rId2"/>
          <a:srcRect/>
          <a:stretch>
            <a:fillRect/>
          </a:stretch>
        </p:blipFill>
        <p:spPr>
          <a:xfrm>
            <a:off x="0" y="0"/>
            <a:ext cx="2787650" cy="3716338"/>
          </a:xfrm>
        </p:spPr>
      </p:pic>
      <p:pic>
        <p:nvPicPr>
          <p:cNvPr id="53251" name="Рисунок 4" descr="20130411_124905.jpg"/>
          <p:cNvPicPr>
            <a:picLocks noChangeAspect="1"/>
          </p:cNvPicPr>
          <p:nvPr/>
        </p:nvPicPr>
        <p:blipFill>
          <a:blip r:embed="rId3"/>
          <a:srcRect/>
          <a:stretch>
            <a:fillRect/>
          </a:stretch>
        </p:blipFill>
        <p:spPr bwMode="auto">
          <a:xfrm>
            <a:off x="2916238" y="1557338"/>
            <a:ext cx="3132137" cy="4175125"/>
          </a:xfrm>
          <a:prstGeom prst="rect">
            <a:avLst/>
          </a:prstGeom>
          <a:noFill/>
          <a:ln w="9525">
            <a:noFill/>
            <a:miter lim="800000"/>
            <a:headEnd/>
            <a:tailEnd/>
          </a:ln>
        </p:spPr>
      </p:pic>
      <p:pic>
        <p:nvPicPr>
          <p:cNvPr id="53252" name="Рисунок 5" descr="20130411_124747.jpg"/>
          <p:cNvPicPr>
            <a:picLocks noChangeAspect="1"/>
          </p:cNvPicPr>
          <p:nvPr/>
        </p:nvPicPr>
        <p:blipFill>
          <a:blip r:embed="rId4"/>
          <a:srcRect/>
          <a:stretch>
            <a:fillRect/>
          </a:stretch>
        </p:blipFill>
        <p:spPr bwMode="auto">
          <a:xfrm>
            <a:off x="6248400" y="2997200"/>
            <a:ext cx="2895600" cy="3860800"/>
          </a:xfrm>
          <a:prstGeom prst="rect">
            <a:avLst/>
          </a:prstGeom>
          <a:noFill/>
          <a:ln w="9525">
            <a:noFill/>
            <a:miter lim="800000"/>
            <a:headEnd/>
            <a:tailEnd/>
          </a:ln>
        </p:spPr>
      </p:pic>
    </p:spTree>
  </p:cSld>
  <p:clrMapOvr>
    <a:masterClrMapping/>
  </p:clrMapOvr>
  <p:transition spd="slow">
    <p:cover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endParaRPr lang="ru-RU">
              <a:solidFill>
                <a:schemeClr val="tx2">
                  <a:satMod val="130000"/>
                </a:schemeClr>
              </a:solidFill>
            </a:endParaRPr>
          </a:p>
        </p:txBody>
      </p:sp>
      <p:pic>
        <p:nvPicPr>
          <p:cNvPr id="54274" name="Содержимое 3" descr="20130411_124803.jpg"/>
          <p:cNvPicPr>
            <a:picLocks noGrp="1" noChangeAspect="1"/>
          </p:cNvPicPr>
          <p:nvPr>
            <p:ph idx="1"/>
          </p:nvPr>
        </p:nvPicPr>
        <p:blipFill>
          <a:blip r:embed="rId2"/>
          <a:srcRect/>
          <a:stretch>
            <a:fillRect/>
          </a:stretch>
        </p:blipFill>
        <p:spPr>
          <a:xfrm>
            <a:off x="0" y="0"/>
            <a:ext cx="3059113" cy="4079875"/>
          </a:xfrm>
        </p:spPr>
      </p:pic>
      <p:pic>
        <p:nvPicPr>
          <p:cNvPr id="54275" name="Рисунок 4" descr="20130411_124819.jpg"/>
          <p:cNvPicPr>
            <a:picLocks noChangeAspect="1"/>
          </p:cNvPicPr>
          <p:nvPr/>
        </p:nvPicPr>
        <p:blipFill>
          <a:blip r:embed="rId3"/>
          <a:srcRect/>
          <a:stretch>
            <a:fillRect/>
          </a:stretch>
        </p:blipFill>
        <p:spPr bwMode="auto">
          <a:xfrm>
            <a:off x="6119813" y="2825750"/>
            <a:ext cx="3024187" cy="4032250"/>
          </a:xfrm>
          <a:prstGeom prst="rect">
            <a:avLst/>
          </a:prstGeom>
          <a:noFill/>
          <a:ln w="9525">
            <a:noFill/>
            <a:miter lim="800000"/>
            <a:headEnd/>
            <a:tailEnd/>
          </a:ln>
        </p:spPr>
      </p:pic>
      <p:pic>
        <p:nvPicPr>
          <p:cNvPr id="54276" name="Рисунок 5" descr="20130411_124826.jpg"/>
          <p:cNvPicPr>
            <a:picLocks noChangeAspect="1"/>
          </p:cNvPicPr>
          <p:nvPr/>
        </p:nvPicPr>
        <p:blipFill>
          <a:blip r:embed="rId4"/>
          <a:srcRect/>
          <a:stretch>
            <a:fillRect/>
          </a:stretch>
        </p:blipFill>
        <p:spPr bwMode="auto">
          <a:xfrm>
            <a:off x="3059113" y="1484313"/>
            <a:ext cx="3113087" cy="4149725"/>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рррррпппп.jpg"/>
          <p:cNvPicPr>
            <a:picLocks noGrp="1" noChangeAspect="1"/>
          </p:cNvPicPr>
          <p:nvPr>
            <p:ph idx="1"/>
          </p:nvPr>
        </p:nvPicPr>
        <p:blipFill>
          <a:blip r:embed="rId2" cstate="print"/>
          <a:stretch>
            <a:fillRect/>
          </a:stretch>
        </p:blipFill>
        <p:spPr>
          <a:xfrm>
            <a:off x="3995936" y="980728"/>
            <a:ext cx="4572000" cy="3297836"/>
          </a:xfrm>
          <a:ln w="228600" cap="sq" cmpd="thickThin">
            <a:solidFill>
              <a:schemeClr val="accent4">
                <a:lumMod val="75000"/>
              </a:schemeClr>
            </a:solidFill>
          </a:ln>
          <a:effectLst>
            <a:innerShdw blurRad="76200">
              <a:srgbClr val="000000"/>
            </a:innerShdw>
          </a:effectLst>
        </p:spPr>
      </p:pic>
      <p:pic>
        <p:nvPicPr>
          <p:cNvPr id="5" name="Рисунок 4" descr="ллллллл.jpg"/>
          <p:cNvPicPr>
            <a:picLocks noChangeAspect="1"/>
          </p:cNvPicPr>
          <p:nvPr/>
        </p:nvPicPr>
        <p:blipFill>
          <a:blip r:embed="rId3" cstate="print"/>
          <a:stretch>
            <a:fillRect/>
          </a:stretch>
        </p:blipFill>
        <p:spPr>
          <a:xfrm>
            <a:off x="251520" y="3717032"/>
            <a:ext cx="4309762" cy="2819864"/>
          </a:xfrm>
          <a:prstGeom prst="rect">
            <a:avLst/>
          </a:prstGeom>
          <a:ln w="228600" cap="sq" cmpd="thickThin">
            <a:solidFill>
              <a:schemeClr val="accent4">
                <a:lumMod val="75000"/>
              </a:schemeClr>
            </a:solidFill>
            <a:prstDash val="solid"/>
            <a:miter lim="800000"/>
          </a:ln>
          <a:effectLst>
            <a:innerShdw blurRad="76200">
              <a:srgbClr val="000000"/>
            </a:innerShdw>
          </a:effectLst>
        </p:spPr>
      </p:pic>
      <p:sp>
        <p:nvSpPr>
          <p:cNvPr id="6" name="Прямоугольник 5"/>
          <p:cNvSpPr/>
          <p:nvPr/>
        </p:nvSpPr>
        <p:spPr>
          <a:xfrm>
            <a:off x="0" y="0"/>
            <a:ext cx="5978816" cy="923330"/>
          </a:xfrm>
          <a:prstGeom prst="rect">
            <a:avLst/>
          </a:prstGeom>
          <a:noFill/>
        </p:spPr>
        <p:txBody>
          <a:bodyPr wrap="none">
            <a:spAutoFit/>
          </a:bodyPr>
          <a:lstStyle/>
          <a:p>
            <a:pPr algn="ctr" fontAlgn="auto">
              <a:spcBef>
                <a:spcPts val="0"/>
              </a:spcBef>
              <a:spcAft>
                <a:spcPts val="0"/>
              </a:spcAft>
              <a:defRPr/>
            </a:pP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Сведения о работе</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Tree>
  </p:cSld>
  <p:clrMapOvr>
    <a:masterClrMapping/>
  </p:clrMapOvr>
  <p:transition spd="slow">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550" y="3473450"/>
            <a:ext cx="8172450" cy="3384550"/>
          </a:xfrm>
        </p:spPr>
        <p:txBody>
          <a:bodyPr>
            <a:normAutofit fontScale="25000" lnSpcReduction="20000"/>
          </a:bodyPr>
          <a:lstStyle/>
          <a:p>
            <a:pPr marL="365760" indent="-283464" fontAlgn="auto">
              <a:spcAft>
                <a:spcPts val="0"/>
              </a:spcAft>
              <a:buFont typeface="Wingdings 2"/>
              <a:buChar char=""/>
              <a:defRPr/>
            </a:pPr>
            <a:r>
              <a:rPr lang="ru-RU" sz="8000" b="1" dirty="0" smtClean="0">
                <a:solidFill>
                  <a:schemeClr val="accent4">
                    <a:lumMod val="75000"/>
                  </a:schemeClr>
                </a:solidFill>
                <a:latin typeface="+mj-lt"/>
              </a:rPr>
              <a:t>Школа – это многообразный живой организм, который немыслим без управления. Четкое определение функциональных обязанностей позволяет в полной мере отвечать за порученное дело. Я отвечаю  за организацию учебного процесса в школе, за выполнение учебных программ, качество преподавания, осуществляю контроль над постановкой учебно-воспитательной работы, успеваемостью и посещаемостью учащихся, регулирую  нагрузку учителей, организую методическую работу в школе, составляю расписание учебных занятий и отчеты о состоянии УВР. Отвечая за состояние и результаты работы на своём участке, я получаю  и соответствующие полномочия, в пределах которых принимаю  решения и даю  указания.</a:t>
            </a:r>
          </a:p>
        </p:txBody>
      </p:sp>
      <p:pic>
        <p:nvPicPr>
          <p:cNvPr id="55298" name="Рисунок 4" descr="20130403_122941.jpg"/>
          <p:cNvPicPr>
            <a:picLocks noChangeAspect="1"/>
          </p:cNvPicPr>
          <p:nvPr/>
        </p:nvPicPr>
        <p:blipFill>
          <a:blip r:embed="rId2"/>
          <a:srcRect/>
          <a:stretch>
            <a:fillRect/>
          </a:stretch>
        </p:blipFill>
        <p:spPr bwMode="auto">
          <a:xfrm>
            <a:off x="5340350" y="0"/>
            <a:ext cx="3803650" cy="2852738"/>
          </a:xfrm>
          <a:prstGeom prst="rect">
            <a:avLst/>
          </a:prstGeom>
          <a:noFill/>
          <a:ln w="9525">
            <a:noFill/>
            <a:miter lim="800000"/>
            <a:headEnd/>
            <a:tailEnd/>
          </a:ln>
        </p:spPr>
      </p:pic>
      <p:pic>
        <p:nvPicPr>
          <p:cNvPr id="55299" name="Рисунок 5" descr="20130403_111639.jpg"/>
          <p:cNvPicPr>
            <a:picLocks noChangeAspect="1"/>
          </p:cNvPicPr>
          <p:nvPr/>
        </p:nvPicPr>
        <p:blipFill>
          <a:blip r:embed="rId3"/>
          <a:srcRect/>
          <a:stretch>
            <a:fillRect/>
          </a:stretch>
        </p:blipFill>
        <p:spPr bwMode="auto">
          <a:xfrm>
            <a:off x="0" y="0"/>
            <a:ext cx="3708400" cy="2781300"/>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87450" y="549275"/>
            <a:ext cx="7497763" cy="4800600"/>
          </a:xfrm>
        </p:spPr>
        <p:txBody>
          <a:bodyPr>
            <a:normAutofit fontScale="77500" lnSpcReduction="20000"/>
          </a:bodyPr>
          <a:lstStyle/>
          <a:p>
            <a:pPr marL="365760" indent="-283464" fontAlgn="auto">
              <a:spcAft>
                <a:spcPts val="0"/>
              </a:spcAft>
              <a:buFont typeface="Wingdings 2"/>
              <a:buChar char=""/>
              <a:defRPr/>
            </a:pPr>
            <a:r>
              <a:rPr lang="ru-RU" b="1" dirty="0" smtClean="0">
                <a:solidFill>
                  <a:schemeClr val="accent4">
                    <a:lumMod val="75000"/>
                  </a:schemeClr>
                </a:solidFill>
                <a:latin typeface="+mj-lt"/>
              </a:rPr>
              <a:t>В данной презентации я смогла раскрыть только некоторые аспекты деятельности заместителя директора по УВР в организации образовательного пространства школы. Многое в успешной организации деятельности педагогического коллектива школы и учащихся  зависит от того, насколько правильно построена эта деятельность. Современному заместителю директора по учебно-воспитательной работе  следует  создать атмосферу доброжелательности, взаимопонимания и сотрудничества, чтобы не только ученику, но и учителю хотелось идти в школу, создавать ситуацию успеха, как для детей, так и для учителей, предупреждать возможные ошибки.</a:t>
            </a:r>
          </a:p>
          <a:p>
            <a:pPr marL="365760" indent="-283464" fontAlgn="auto">
              <a:spcAft>
                <a:spcPts val="0"/>
              </a:spcAft>
              <a:buFont typeface="Wingdings 2"/>
              <a:buChar char=""/>
              <a:defRPr/>
            </a:pPr>
            <a:endParaRPr lang="ru-RU" dirty="0" smtClean="0"/>
          </a:p>
          <a:p>
            <a:pPr marL="365760" indent="-283464" fontAlgn="auto">
              <a:spcAft>
                <a:spcPts val="0"/>
              </a:spcAft>
              <a:buFont typeface="Wingdings 2"/>
              <a:buChar char=""/>
              <a:defRPr/>
            </a:pPr>
            <a:endParaRPr lang="ru-RU" dirty="0"/>
          </a:p>
        </p:txBody>
      </p:sp>
      <p:pic>
        <p:nvPicPr>
          <p:cNvPr id="56322" name="Picture 2" descr="http://img96.imageshack.us/img96/5871/books87js0.gif"/>
          <p:cNvPicPr>
            <a:picLocks noChangeAspect="1" noChangeArrowheads="1" noCrop="1"/>
          </p:cNvPicPr>
          <p:nvPr/>
        </p:nvPicPr>
        <p:blipFill>
          <a:blip r:embed="rId2"/>
          <a:srcRect/>
          <a:stretch>
            <a:fillRect/>
          </a:stretch>
        </p:blipFill>
        <p:spPr bwMode="auto">
          <a:xfrm>
            <a:off x="5999163" y="4724400"/>
            <a:ext cx="2493962" cy="21336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404664"/>
            <a:ext cx="8229600" cy="4709160"/>
          </a:xfrm>
        </p:spPr>
        <p:txBody>
          <a:bodyPr>
            <a:normAutofit/>
          </a:bodyPr>
          <a:lstStyle/>
          <a:p>
            <a:pPr marL="365760" indent="-283464" fontAlgn="auto">
              <a:spcAft>
                <a:spcPts val="0"/>
              </a:spcAft>
              <a:buFont typeface="Wingdings 2"/>
              <a:buChar char=""/>
              <a:defRPr/>
            </a:pP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Если вы умеете проектировать работу коллектива, организовывать выполнение намеченного, стимулировать людей на творческую, добросовестную работу, контролировать процесс и анализировать результаты – значит, Вы владеете умением управлять.</a:t>
            </a: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365760" indent="-283464" algn="r" fontAlgn="auto">
              <a:spcAft>
                <a:spcPts val="0"/>
              </a:spcAft>
              <a:buFont typeface="Wingdings 2"/>
              <a:buNone/>
              <a:defRPr/>
            </a:pP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М.Поташник</a:t>
            </a: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365760" indent="-283464" fontAlgn="auto">
              <a:spcAft>
                <a:spcPts val="0"/>
              </a:spcAft>
              <a:buFont typeface="Wingdings 2"/>
              <a:buChar char=""/>
              <a:defRPr/>
            </a:pPr>
            <a:endParaRPr lang="ru-RU" dirty="0"/>
          </a:p>
        </p:txBody>
      </p:sp>
      <p:pic>
        <p:nvPicPr>
          <p:cNvPr id="57346" name="Picture 2" descr="http://img-fotki.yandex.ru/get/8/marya-foygl.35/0_24b9a_a5bbe0bc_S"/>
          <p:cNvPicPr>
            <a:picLocks noChangeAspect="1" noChangeArrowheads="1" noCrop="1"/>
          </p:cNvPicPr>
          <p:nvPr/>
        </p:nvPicPr>
        <p:blipFill>
          <a:blip r:embed="rId2"/>
          <a:srcRect/>
          <a:stretch>
            <a:fillRect/>
          </a:stretch>
        </p:blipFill>
        <p:spPr bwMode="auto">
          <a:xfrm>
            <a:off x="900113" y="4678363"/>
            <a:ext cx="2159000" cy="2179637"/>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http://ia130.odnoklassniki.ru/getImage?photoId=488960694261&amp;photoType=0"/>
          <p:cNvPicPr>
            <a:picLocks noChangeAspect="1" noChangeArrowheads="1"/>
          </p:cNvPicPr>
          <p:nvPr/>
        </p:nvPicPr>
        <p:blipFill>
          <a:blip r:embed="rId2"/>
          <a:srcRect/>
          <a:stretch>
            <a:fillRect/>
          </a:stretch>
        </p:blipFill>
        <p:spPr bwMode="auto">
          <a:xfrm>
            <a:off x="0" y="1357313"/>
            <a:ext cx="3563938" cy="5500687"/>
          </a:xfrm>
          <a:prstGeom prst="rect">
            <a:avLst/>
          </a:prstGeom>
          <a:noFill/>
          <a:ln w="9525">
            <a:noFill/>
            <a:miter lim="800000"/>
            <a:headEnd/>
            <a:tailEnd/>
          </a:ln>
        </p:spPr>
      </p:pic>
      <p:sp>
        <p:nvSpPr>
          <p:cNvPr id="5" name="Прямоугольник 4"/>
          <p:cNvSpPr/>
          <p:nvPr/>
        </p:nvSpPr>
        <p:spPr>
          <a:xfrm>
            <a:off x="0" y="0"/>
            <a:ext cx="9721080" cy="1446550"/>
          </a:xfrm>
          <a:prstGeom prst="rect">
            <a:avLst/>
          </a:prstGeom>
        </p:spPr>
        <p:txBody>
          <a:bodyPr>
            <a:spAutoFit/>
          </a:bodyPr>
          <a:lstStyle/>
          <a:p>
            <a:pPr algn="ctr" fontAlgn="auto">
              <a:spcBef>
                <a:spcPts val="0"/>
              </a:spcBef>
              <a:spcAft>
                <a:spcPts val="0"/>
              </a:spcAft>
              <a:defRPr/>
            </a:pPr>
            <a:r>
              <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Информационная карта </a:t>
            </a:r>
          </a:p>
          <a:p>
            <a:pPr algn="ctr" fontAlgn="auto">
              <a:spcBef>
                <a:spcPts val="0"/>
              </a:spcBef>
              <a:spcAft>
                <a:spcPts val="0"/>
              </a:spcAft>
              <a:defRPr/>
            </a:pPr>
            <a:r>
              <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заместителя директора по УВР</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
        <p:nvSpPr>
          <p:cNvPr id="6" name="Прямоугольник 5"/>
          <p:cNvSpPr/>
          <p:nvPr/>
        </p:nvSpPr>
        <p:spPr>
          <a:xfrm>
            <a:off x="3708400" y="2133600"/>
            <a:ext cx="5435600" cy="3378200"/>
          </a:xfrm>
          <a:prstGeom prst="rect">
            <a:avLst/>
          </a:prstGeom>
        </p:spPr>
        <p:txBody>
          <a:bodyPr>
            <a:spAutoFit/>
          </a:bodyPr>
          <a:lstStyle/>
          <a:p>
            <a:pPr marL="457200" indent="-457200"/>
            <a:r>
              <a:rPr lang="ru-RU" sz="2400" b="1">
                <a:solidFill>
                  <a:srgbClr val="375BB0"/>
                </a:solidFill>
                <a:latin typeface="Corbel" pitchFamily="34" charset="0"/>
              </a:rPr>
              <a:t>Место работы: </a:t>
            </a:r>
            <a:r>
              <a:rPr lang="ru-RU" sz="2400">
                <a:solidFill>
                  <a:srgbClr val="375BB0"/>
                </a:solidFill>
                <a:latin typeface="Corbel" pitchFamily="34" charset="0"/>
              </a:rPr>
              <a:t>МБОУ «СОШ №1 им.А.Коцоева с.Гизель» МО – Пригородный район.</a:t>
            </a:r>
          </a:p>
          <a:p>
            <a:pPr marL="457200" indent="-457200"/>
            <a:r>
              <a:rPr lang="ru-RU" sz="2400">
                <a:solidFill>
                  <a:srgbClr val="375BB0"/>
                </a:solidFill>
                <a:latin typeface="Corbel" pitchFamily="34" charset="0"/>
              </a:rPr>
              <a:t>Участие в профессиональных сообществах</a:t>
            </a:r>
            <a:r>
              <a:rPr lang="ru-RU" sz="2400" i="1">
                <a:solidFill>
                  <a:srgbClr val="375BB0"/>
                </a:solidFill>
                <a:latin typeface="Corbel" pitchFamily="34" charset="0"/>
              </a:rPr>
              <a:t>:</a:t>
            </a:r>
            <a:r>
              <a:rPr lang="ru-RU" sz="2400">
                <a:solidFill>
                  <a:srgbClr val="375BB0"/>
                </a:solidFill>
                <a:latin typeface="Corbel" pitchFamily="34" charset="0"/>
              </a:rPr>
              <a:t> Интернет-сообщество «Педсовет», Интернет-сообщество «Завуч.ру»</a:t>
            </a:r>
          </a:p>
          <a:p>
            <a:pPr marL="457200" indent="-457200"/>
            <a:r>
              <a:rPr lang="ru-RU" sz="2400" b="1">
                <a:solidFill>
                  <a:srgbClr val="375BB0"/>
                </a:solidFill>
                <a:latin typeface="Corbel" pitchFamily="34" charset="0"/>
              </a:rPr>
              <a:t>Электронный адрес: </a:t>
            </a:r>
            <a:r>
              <a:rPr lang="en-US" sz="2400">
                <a:solidFill>
                  <a:srgbClr val="375BB0"/>
                </a:solidFill>
                <a:latin typeface="Gill Sans MT" pitchFamily="34" charset="0"/>
              </a:rPr>
              <a:t>Fatima1804@list.ru</a:t>
            </a:r>
            <a:endParaRPr lang="ru-RU" sz="2400">
              <a:solidFill>
                <a:srgbClr val="375BB0"/>
              </a:solidFill>
              <a:latin typeface="Corbel" pitchFamily="34" charset="0"/>
            </a:endParaRPr>
          </a:p>
        </p:txBody>
      </p:sp>
    </p:spTree>
  </p:cSld>
  <p:clrMapOvr>
    <a:masterClrMapping/>
  </p:clrMapOvr>
  <p:transition spd="slow">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3" descr="ееееееее.jpg"/>
          <p:cNvPicPr>
            <a:picLocks noChangeAspect="1"/>
          </p:cNvPicPr>
          <p:nvPr/>
        </p:nvPicPr>
        <p:blipFill>
          <a:blip r:embed="rId2" cstate="print"/>
          <a:stretch>
            <a:fillRect/>
          </a:stretch>
        </p:blipFill>
        <p:spPr>
          <a:xfrm>
            <a:off x="3923928" y="3140968"/>
            <a:ext cx="4824536" cy="3380572"/>
          </a:xfrm>
          <a:prstGeom prst="rect">
            <a:avLst/>
          </a:prstGeom>
          <a:ln w="228600" cap="sq" cmpd="thickThin">
            <a:solidFill>
              <a:schemeClr val="accent4">
                <a:lumMod val="75000"/>
              </a:schemeClr>
            </a:solidFill>
            <a:prstDash val="solid"/>
            <a:miter lim="800000"/>
          </a:ln>
          <a:effectLst>
            <a:innerShdw blurRad="76200">
              <a:srgbClr val="000000"/>
            </a:innerShdw>
          </a:effectLst>
        </p:spPr>
      </p:pic>
      <p:pic>
        <p:nvPicPr>
          <p:cNvPr id="4" name="Содержимое 3" descr="капва.jpg"/>
          <p:cNvPicPr>
            <a:picLocks noGrp="1" noChangeAspect="1"/>
          </p:cNvPicPr>
          <p:nvPr>
            <p:ph idx="1"/>
          </p:nvPr>
        </p:nvPicPr>
        <p:blipFill>
          <a:blip r:embed="rId3" cstate="print"/>
          <a:stretch>
            <a:fillRect/>
          </a:stretch>
        </p:blipFill>
        <p:spPr>
          <a:xfrm>
            <a:off x="323528" y="908720"/>
            <a:ext cx="4238265" cy="2952328"/>
          </a:xfrm>
          <a:ln w="228600" cap="sq" cmpd="thickThin">
            <a:solidFill>
              <a:schemeClr val="accent4">
                <a:lumMod val="75000"/>
              </a:schemeClr>
            </a:solidFill>
          </a:ln>
          <a:effectLst>
            <a:innerShdw blurRad="76200">
              <a:srgbClr val="000000"/>
            </a:innerShdw>
          </a:effectLst>
        </p:spPr>
      </p:pic>
      <p:sp>
        <p:nvSpPr>
          <p:cNvPr id="5" name="Прямоугольник 4"/>
          <p:cNvSpPr/>
          <p:nvPr/>
        </p:nvSpPr>
        <p:spPr>
          <a:xfrm>
            <a:off x="1085768" y="0"/>
            <a:ext cx="7255511" cy="769441"/>
          </a:xfrm>
          <a:prstGeom prst="rect">
            <a:avLst/>
          </a:prstGeom>
          <a:noFill/>
        </p:spPr>
        <p:txBody>
          <a:bodyPr wrap="none">
            <a:spAutoFit/>
          </a:bodyPr>
          <a:lstStyle/>
          <a:p>
            <a:pPr algn="ctr" fontAlgn="auto">
              <a:spcBef>
                <a:spcPts val="0"/>
              </a:spcBef>
              <a:spcAft>
                <a:spcPts val="0"/>
              </a:spcAft>
              <a:defRPr/>
            </a:pPr>
            <a:r>
              <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Повышение квалификации</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3" descr="прррррррр.jpg"/>
          <p:cNvPicPr>
            <a:picLocks noChangeAspect="1"/>
          </p:cNvPicPr>
          <p:nvPr/>
        </p:nvPicPr>
        <p:blipFill>
          <a:blip r:embed="rId2" cstate="print"/>
          <a:stretch>
            <a:fillRect/>
          </a:stretch>
        </p:blipFill>
        <p:spPr>
          <a:xfrm>
            <a:off x="3995936" y="3068960"/>
            <a:ext cx="4859384" cy="3477121"/>
          </a:xfrm>
          <a:prstGeom prst="rect">
            <a:avLst/>
          </a:prstGeom>
          <a:ln w="228600" cap="sq" cmpd="thickThin">
            <a:solidFill>
              <a:schemeClr val="accent4">
                <a:lumMod val="75000"/>
              </a:schemeClr>
            </a:solidFill>
            <a:prstDash val="solid"/>
            <a:miter lim="800000"/>
          </a:ln>
          <a:effectLst>
            <a:innerShdw blurRad="76200">
              <a:srgbClr val="000000"/>
            </a:innerShdw>
          </a:effectLst>
        </p:spPr>
      </p:pic>
      <p:pic>
        <p:nvPicPr>
          <p:cNvPr id="4" name="Содержимое 3" descr="пппппппппппппппп.jpg"/>
          <p:cNvPicPr>
            <a:picLocks noGrp="1" noChangeAspect="1"/>
          </p:cNvPicPr>
          <p:nvPr>
            <p:ph idx="1"/>
          </p:nvPr>
        </p:nvPicPr>
        <p:blipFill>
          <a:blip r:embed="rId3" cstate="print"/>
          <a:stretch>
            <a:fillRect/>
          </a:stretch>
        </p:blipFill>
        <p:spPr>
          <a:xfrm>
            <a:off x="323528" y="260648"/>
            <a:ext cx="4100795" cy="2880320"/>
          </a:xfrm>
          <a:ln w="228600" cap="sq" cmpd="thickThin">
            <a:solidFill>
              <a:schemeClr val="accent4">
                <a:lumMod val="75000"/>
              </a:schemeClr>
            </a:solidFill>
          </a:ln>
          <a:effectLst>
            <a:innerShdw blurRad="76200">
              <a:srgbClr val="000000"/>
            </a:innerShdw>
          </a:effectLst>
        </p:spPr>
      </p:pic>
    </p:spTree>
  </p:cSld>
  <p:clrMapOvr>
    <a:masterClrMapping/>
  </p:clrMapOvr>
  <p:transition spd="slow">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Содержимое 3" descr="иммиии.jpg"/>
          <p:cNvPicPr>
            <a:picLocks noGrp="1" noChangeAspect="1"/>
          </p:cNvPicPr>
          <p:nvPr>
            <p:ph idx="1"/>
          </p:nvPr>
        </p:nvPicPr>
        <p:blipFill>
          <a:blip r:embed="rId2"/>
          <a:srcRect/>
          <a:stretch>
            <a:fillRect/>
          </a:stretch>
        </p:blipFill>
        <p:spPr>
          <a:xfrm>
            <a:off x="0" y="404813"/>
            <a:ext cx="4427538" cy="5919787"/>
          </a:xfrm>
        </p:spPr>
      </p:pic>
      <p:pic>
        <p:nvPicPr>
          <p:cNvPr id="21506" name="Рисунок 4" descr="укуук.jpg"/>
          <p:cNvPicPr>
            <a:picLocks noChangeAspect="1"/>
          </p:cNvPicPr>
          <p:nvPr/>
        </p:nvPicPr>
        <p:blipFill>
          <a:blip r:embed="rId3"/>
          <a:srcRect/>
          <a:stretch>
            <a:fillRect/>
          </a:stretch>
        </p:blipFill>
        <p:spPr bwMode="auto">
          <a:xfrm>
            <a:off x="5003800" y="1052513"/>
            <a:ext cx="4140200" cy="5535612"/>
          </a:xfrm>
          <a:prstGeom prst="rect">
            <a:avLst/>
          </a:prstGeom>
          <a:noFill/>
          <a:ln w="9525">
            <a:noFill/>
            <a:miter lim="800000"/>
            <a:headEnd/>
            <a:tailEnd/>
          </a:ln>
        </p:spPr>
      </p:pic>
    </p:spTree>
  </p:cSld>
  <p:clrMapOvr>
    <a:masterClrMapping/>
  </p:clrMapOvr>
  <p:transition spd="slow">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31913" y="620713"/>
            <a:ext cx="7561262" cy="5976937"/>
          </a:xfrm>
        </p:spPr>
        <p:txBody>
          <a:bodyPr>
            <a:noAutofit/>
          </a:bodyPr>
          <a:lstStyle/>
          <a:p>
            <a:pPr marL="365760" indent="-283464" fontAlgn="auto">
              <a:spcAft>
                <a:spcPts val="0"/>
              </a:spcAft>
              <a:buFont typeface="Wingdings 2"/>
              <a:buNone/>
              <a:defRPr/>
            </a:pPr>
            <a:r>
              <a:rPr lang="ru-RU" sz="1800" b="1" dirty="0" smtClean="0">
                <a:solidFill>
                  <a:schemeClr val="accent4">
                    <a:lumMod val="75000"/>
                  </a:schemeClr>
                </a:solidFill>
                <a:latin typeface="+mj-lt"/>
              </a:rPr>
              <a:t>Каким должен быть руководитель? Как добиться того, чтобы качество образования  способствовало выпускникам школы добиваться  больших успехов в жизни? Какой учитель нужен школе 21 века? Эти и многие другие вопросы волнуют любого директора, завуча. </a:t>
            </a:r>
          </a:p>
          <a:p>
            <a:pPr marL="365760" indent="-283464" fontAlgn="auto">
              <a:spcAft>
                <a:spcPts val="0"/>
              </a:spcAft>
              <a:buFont typeface="Wingdings 2"/>
              <a:buNone/>
              <a:defRPr/>
            </a:pPr>
            <a:r>
              <a:rPr lang="ru-RU" sz="1800" b="1" dirty="0" smtClean="0">
                <a:solidFill>
                  <a:schemeClr val="accent4">
                    <a:lumMod val="75000"/>
                  </a:schemeClr>
                </a:solidFill>
                <a:latin typeface="+mj-lt"/>
              </a:rPr>
              <a:t>На мой взгляд, от руководства любого учреждения  зависит  успех каждого сослуживца, формирование человека как личность. В образовательных учреждениях, несомненно, от умения завуча вести коллектив учителей и обучающихся  на повышение качества образования зависит весь облик школы. Именно в той среде, где комфортно всем, рождаются новые  педагогические мысли. Есть свежие идеи – будут и  плоды. Значит, школа развивается, учитель не останавливается на достигнутом,  ученики  настраиваются  на  лучшее. </a:t>
            </a:r>
          </a:p>
          <a:p>
            <a:pPr marL="365760" indent="-283464" fontAlgn="auto">
              <a:spcAft>
                <a:spcPts val="0"/>
              </a:spcAft>
              <a:buFont typeface="Wingdings 2"/>
              <a:buNone/>
              <a:defRPr/>
            </a:pPr>
            <a:r>
              <a:rPr lang="ru-RU" sz="1800" b="1" dirty="0" smtClean="0">
                <a:solidFill>
                  <a:schemeClr val="accent4">
                    <a:lumMod val="75000"/>
                  </a:schemeClr>
                </a:solidFill>
                <a:latin typeface="+mj-lt"/>
              </a:rPr>
              <a:t>За   пять лет работы заместителем по УВР я накопила свой бесценный опыт руководства. Да, трудно управлять людьми   разных взглядов, мнений, характеров.  Но вдвойне приятней на душе, когда увидишь сияющие от первых побед  лица  молодых учителей, счастливые лица выпускников при получении медалей за отличную работу, когда вместе с детьми радуются успехам коллектива родители, когда красят лица  педагогов добрые улыбки… </a:t>
            </a:r>
          </a:p>
          <a:p>
            <a:pPr marL="365760" indent="-283464" fontAlgn="auto">
              <a:spcAft>
                <a:spcPts val="0"/>
              </a:spcAft>
              <a:buFont typeface="Wingdings 2"/>
              <a:buNone/>
              <a:defRPr/>
            </a:pPr>
            <a:r>
              <a:rPr lang="ru-RU" sz="1800" dirty="0" smtClean="0"/>
              <a:t>   	</a:t>
            </a:r>
          </a:p>
          <a:p>
            <a:pPr marL="365760" indent="-283464" fontAlgn="auto">
              <a:spcAft>
                <a:spcPts val="0"/>
              </a:spcAft>
              <a:buFont typeface="Wingdings 2"/>
              <a:buNone/>
              <a:defRPr/>
            </a:pPr>
            <a:endParaRPr lang="ru-RU" sz="1800" dirty="0"/>
          </a:p>
        </p:txBody>
      </p:sp>
    </p:spTree>
  </p:cSld>
  <p:clrMapOvr>
    <a:masterClrMapping/>
  </p:clrMapOvr>
  <p:transition spd="slow">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461</TotalTime>
  <Words>889</Words>
  <Application>Microsoft Office PowerPoint</Application>
  <PresentationFormat>Экран (4:3)</PresentationFormat>
  <Paragraphs>87</Paragraphs>
  <Slides>42</Slides>
  <Notes>1</Notes>
  <HiddenSlides>0</HiddenSlides>
  <MMClips>0</MMClips>
  <ScaleCrop>false</ScaleCrop>
  <HeadingPairs>
    <vt:vector size="8" baseType="variant">
      <vt:variant>
        <vt:lpstr>Использованные шрифты</vt:lpstr>
      </vt:variant>
      <vt:variant>
        <vt:i4>9</vt:i4>
      </vt:variant>
      <vt:variant>
        <vt:lpstr>Шаблон оформления</vt:lpstr>
      </vt:variant>
      <vt:variant>
        <vt:i4>7</vt:i4>
      </vt:variant>
      <vt:variant>
        <vt:lpstr>Внедренные серверы OLE</vt:lpstr>
      </vt:variant>
      <vt:variant>
        <vt:i4>1</vt:i4>
      </vt:variant>
      <vt:variant>
        <vt:lpstr>Заголовки слайдов</vt:lpstr>
      </vt:variant>
      <vt:variant>
        <vt:i4>42</vt:i4>
      </vt:variant>
    </vt:vector>
  </HeadingPairs>
  <TitlesOfParts>
    <vt:vector size="59" baseType="lpstr">
      <vt:lpstr>Corbel</vt:lpstr>
      <vt:lpstr>Arial</vt:lpstr>
      <vt:lpstr>Wingdings 2</vt:lpstr>
      <vt:lpstr>Verdana</vt:lpstr>
      <vt:lpstr>Calibri</vt:lpstr>
      <vt:lpstr>Gill Sans MT</vt:lpstr>
      <vt:lpstr>Times New Roman</vt:lpstr>
      <vt:lpstr>MS Mincho</vt:lpstr>
      <vt:lpstr>Symbol</vt:lpstr>
      <vt:lpstr>Солнцестояние</vt:lpstr>
      <vt:lpstr>Солнцестояние</vt:lpstr>
      <vt:lpstr>Солнцестояние</vt:lpstr>
      <vt:lpstr>Солнцестояние</vt:lpstr>
      <vt:lpstr>Солнцестояние</vt:lpstr>
      <vt:lpstr>Солнцестояние</vt:lpstr>
      <vt:lpstr>Солнцестояние</vt:lpstr>
      <vt:lpstr>Диаграмма Microsoft Excel</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Портфолио</dc:title>
  <dc:creator>а</dc:creator>
  <cp:lastModifiedBy>User</cp:lastModifiedBy>
  <cp:revision>45</cp:revision>
  <dcterms:created xsi:type="dcterms:W3CDTF">2013-03-25T09:39:31Z</dcterms:created>
  <dcterms:modified xsi:type="dcterms:W3CDTF">2013-12-17T09:10:01Z</dcterms:modified>
</cp:coreProperties>
</file>